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2"/>
  </p:notesMasterIdLst>
  <p:sldIdLst>
    <p:sldId id="256" r:id="rId2"/>
    <p:sldId id="334" r:id="rId3"/>
    <p:sldId id="335" r:id="rId4"/>
    <p:sldId id="269" r:id="rId5"/>
    <p:sldId id="257" r:id="rId6"/>
    <p:sldId id="267" r:id="rId7"/>
    <p:sldId id="543" r:id="rId8"/>
    <p:sldId id="336" r:id="rId9"/>
    <p:sldId id="339" r:id="rId10"/>
    <p:sldId id="544" r:id="rId11"/>
    <p:sldId id="545" r:id="rId12"/>
    <p:sldId id="546" r:id="rId13"/>
    <p:sldId id="547" r:id="rId14"/>
    <p:sldId id="548" r:id="rId15"/>
    <p:sldId id="549" r:id="rId16"/>
    <p:sldId id="551" r:id="rId17"/>
    <p:sldId id="552" r:id="rId18"/>
    <p:sldId id="553" r:id="rId19"/>
    <p:sldId id="554" r:id="rId20"/>
    <p:sldId id="555" r:id="rId21"/>
    <p:sldId id="556" r:id="rId22"/>
    <p:sldId id="550" r:id="rId23"/>
    <p:sldId id="557" r:id="rId24"/>
    <p:sldId id="558" r:id="rId25"/>
    <p:sldId id="559" r:id="rId26"/>
    <p:sldId id="561" r:id="rId27"/>
    <p:sldId id="562" r:id="rId28"/>
    <p:sldId id="563" r:id="rId29"/>
    <p:sldId id="564" r:id="rId30"/>
    <p:sldId id="565" r:id="rId31"/>
    <p:sldId id="566" r:id="rId32"/>
    <p:sldId id="567" r:id="rId33"/>
    <p:sldId id="258" r:id="rId34"/>
    <p:sldId id="498" r:id="rId35"/>
    <p:sldId id="499" r:id="rId36"/>
    <p:sldId id="568" r:id="rId37"/>
    <p:sldId id="569" r:id="rId38"/>
    <p:sldId id="570" r:id="rId39"/>
    <p:sldId id="571" r:id="rId40"/>
    <p:sldId id="572" r:id="rId41"/>
    <p:sldId id="573" r:id="rId42"/>
    <p:sldId id="574" r:id="rId43"/>
    <p:sldId id="575" r:id="rId44"/>
    <p:sldId id="576" r:id="rId45"/>
    <p:sldId id="577" r:id="rId46"/>
    <p:sldId id="578" r:id="rId47"/>
    <p:sldId id="579" r:id="rId48"/>
    <p:sldId id="585" r:id="rId49"/>
    <p:sldId id="580" r:id="rId50"/>
    <p:sldId id="581" r:id="rId51"/>
    <p:sldId id="582" r:id="rId52"/>
    <p:sldId id="583" r:id="rId53"/>
    <p:sldId id="584" r:id="rId54"/>
    <p:sldId id="586" r:id="rId55"/>
    <p:sldId id="587" r:id="rId56"/>
    <p:sldId id="588" r:id="rId57"/>
    <p:sldId id="589" r:id="rId58"/>
    <p:sldId id="590" r:id="rId59"/>
    <p:sldId id="591" r:id="rId60"/>
    <p:sldId id="592" r:id="rId61"/>
    <p:sldId id="593" r:id="rId62"/>
    <p:sldId id="594" r:id="rId63"/>
    <p:sldId id="595" r:id="rId64"/>
    <p:sldId id="596" r:id="rId65"/>
    <p:sldId id="597" r:id="rId66"/>
    <p:sldId id="598" r:id="rId67"/>
    <p:sldId id="599" r:id="rId68"/>
    <p:sldId id="600" r:id="rId69"/>
    <p:sldId id="601" r:id="rId70"/>
    <p:sldId id="602" r:id="rId71"/>
    <p:sldId id="603" r:id="rId72"/>
    <p:sldId id="604" r:id="rId73"/>
    <p:sldId id="605" r:id="rId74"/>
    <p:sldId id="606" r:id="rId75"/>
    <p:sldId id="607" r:id="rId76"/>
    <p:sldId id="608" r:id="rId77"/>
    <p:sldId id="406" r:id="rId78"/>
    <p:sldId id="609" r:id="rId79"/>
    <p:sldId id="610" r:id="rId80"/>
    <p:sldId id="419" r:id="rId81"/>
  </p:sldIdLst>
  <p:sldSz cx="12192000" cy="6858000"/>
  <p:notesSz cx="6858000" cy="9144000"/>
  <p:custDataLst>
    <p:tags r:id="rId8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2781"/>
    <a:srgbClr val="026E35"/>
    <a:srgbClr val="044595"/>
    <a:srgbClr val="A11212"/>
    <a:srgbClr val="324A7A"/>
    <a:srgbClr val="FDE7E7"/>
    <a:srgbClr val="FBD9D9"/>
    <a:srgbClr val="203A6B"/>
    <a:srgbClr val="DCE5F4"/>
    <a:srgbClr val="CDD9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91" autoAdjust="0"/>
    <p:restoredTop sz="94660"/>
  </p:normalViewPr>
  <p:slideViewPr>
    <p:cSldViewPr snapToGrid="0">
      <p:cViewPr varScale="1">
        <p:scale>
          <a:sx n="74" d="100"/>
          <a:sy n="74" d="100"/>
        </p:scale>
        <p:origin x="4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C431-090A-4D11-8DA0-0E909CD9C1D0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9C44F-97CF-4085-A443-4AE7FEC076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7B9E-9C8D-423F-9D0F-BCEE280F71F7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552-0204-45E1-8C81-68DBA02E28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7B9E-9C8D-423F-9D0F-BCEE280F71F7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552-0204-45E1-8C81-68DBA02E28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2419350" cy="6858000"/>
          </a:xfrm>
          <a:prstGeom prst="rect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7B9E-9C8D-423F-9D0F-BCEE280F71F7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552-0204-45E1-8C81-68DBA02E28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EE297-474B-4A86-A7C8-228BCE0B587B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7DEB-90F5-4A8C-8837-7104AE75A0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B7B9E-9C8D-423F-9D0F-BCEE280F71F7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B8552-0204-45E1-8C81-68DBA02E28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6.xml"/><Relationship Id="rId4" Type="http://schemas.openxmlformats.org/officeDocument/2006/relationships/image" Target="../media/image4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7.xml"/><Relationship Id="rId4" Type="http://schemas.openxmlformats.org/officeDocument/2006/relationships/image" Target="../media/image4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8.xml"/><Relationship Id="rId4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9.xml"/><Relationship Id="rId4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0.xml"/><Relationship Id="rId4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4" Type="http://schemas.openxmlformats.org/officeDocument/2006/relationships/image" Target="../media/image62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image" Target="../media/image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381911"/>
            <a:ext cx="12192000" cy="29763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5348402" y="634312"/>
            <a:ext cx="1495195" cy="1495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87072" y="2325468"/>
            <a:ext cx="9091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</a:rPr>
              <a:t>第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6</a:t>
            </a:r>
            <a:r>
              <a:rPr lang="zh-CN" altLang="en-US" sz="4800" b="1" dirty="0">
                <a:solidFill>
                  <a:schemeClr val="bg1"/>
                </a:solidFill>
              </a:rPr>
              <a:t>章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 绘画与形状</a:t>
            </a:r>
            <a:endParaRPr lang="zh-CN" altLang="zh-CN" sz="4800" b="1" dirty="0">
              <a:solidFill>
                <a:schemeClr val="bg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599463" y="3687449"/>
            <a:ext cx="6993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</a:rPr>
              <a:t>Chapter One First Acquaintance After Effects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6"/>
          <p:cNvSpPr/>
          <p:nvPr>
            <p:custDataLst>
              <p:tags r:id="rId1"/>
            </p:custDataLst>
          </p:nvPr>
        </p:nvSpPr>
        <p:spPr>
          <a:xfrm>
            <a:off x="5406190" y="3959042"/>
            <a:ext cx="6400800" cy="1776503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" name="圆角矩形 6"/>
          <p:cNvSpPr/>
          <p:nvPr>
            <p:custDataLst>
              <p:tags r:id="rId2"/>
            </p:custDataLst>
          </p:nvPr>
        </p:nvSpPr>
        <p:spPr>
          <a:xfrm>
            <a:off x="2624200" y="926433"/>
            <a:ext cx="9455504" cy="285879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2986" y="157608"/>
            <a:ext cx="18325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9200" y="986128"/>
            <a:ext cx="2250150" cy="1127739"/>
            <a:chOff x="169200" y="1595724"/>
            <a:chExt cx="2250150" cy="1127739"/>
          </a:xfrm>
        </p:grpSpPr>
        <p:grpSp>
          <p:nvGrpSpPr>
            <p:cNvPr id="5" name="组合 4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8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 rot="16200000">
              <a:off x="2253008" y="2184970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51520" y="1648811"/>
              <a:ext cx="16088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书法动画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690782" y="986128"/>
            <a:ext cx="9322340" cy="2799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02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：在“项目”面板中的“水墨风文字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.png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”文件，按住鼠标左键拖到“时间轴”面板中，此时可以在监视器中看到画面中的文字。在“工具”面板中选择“画笔工具”，并在右侧弹出的“画笔”面板中设置画笔的尺寸，设置“直径”为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40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像素、“硬度”为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90%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、“间距”为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25%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，如图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6-6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2215" y="3909091"/>
            <a:ext cx="2135006" cy="289276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1976098" y="5063917"/>
            <a:ext cx="89800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06189" y="3981220"/>
            <a:ext cx="62724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接着在“画笔”面板旁边的“绘画”面板中设置颜色为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(0.0.0)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也就是黑色，如图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6-7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878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6"/>
          <p:cNvSpPr/>
          <p:nvPr>
            <p:custDataLst>
              <p:tags r:id="rId1"/>
            </p:custDataLst>
          </p:nvPr>
        </p:nvSpPr>
        <p:spPr>
          <a:xfrm>
            <a:off x="5703731" y="346732"/>
            <a:ext cx="6151385" cy="3907095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12986" y="157608"/>
            <a:ext cx="18325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200" y="986128"/>
            <a:ext cx="2250150" cy="1127739"/>
            <a:chOff x="169200" y="1595724"/>
            <a:chExt cx="2250150" cy="1127739"/>
          </a:xfrm>
        </p:grpSpPr>
        <p:grpSp>
          <p:nvGrpSpPr>
            <p:cNvPr id="4" name="组合 3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7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等腰三角形 4"/>
            <p:cNvSpPr/>
            <p:nvPr/>
          </p:nvSpPr>
          <p:spPr>
            <a:xfrm rot="16200000">
              <a:off x="2253008" y="2184970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1520" y="1648811"/>
              <a:ext cx="16088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书法动画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36134" y="1039215"/>
            <a:ext cx="2466307" cy="252213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2278383" y="2414952"/>
            <a:ext cx="7200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6-7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9116" y="346733"/>
            <a:ext cx="6096000" cy="39070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03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：此时回到时间轴面板，双击“水墨风动画”图层，随后监视器会进入“图层”面板并显示文字。此时使用“画笔工具”按照笔顺一笔一划地描绘文字，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(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不要求完全相同，大概相似即可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)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，绘制完的效果如图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6-8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所示。绘制完成后，回到“效果控件”面板，并勾选其中的“在透明背景上绘画”选项。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1197" y="3914524"/>
            <a:ext cx="2631244" cy="265446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5703731" y="4987843"/>
            <a:ext cx="7200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6-8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962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2986" y="93440"/>
            <a:ext cx="18325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200" y="986128"/>
            <a:ext cx="2250150" cy="1127739"/>
            <a:chOff x="169200" y="1595724"/>
            <a:chExt cx="2250150" cy="1127739"/>
          </a:xfrm>
        </p:grpSpPr>
        <p:grpSp>
          <p:nvGrpSpPr>
            <p:cNvPr id="4" name="组合 3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7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等腰三角形 4"/>
            <p:cNvSpPr/>
            <p:nvPr/>
          </p:nvSpPr>
          <p:spPr>
            <a:xfrm rot="16200000">
              <a:off x="2253008" y="2184970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1520" y="1648811"/>
              <a:ext cx="16088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书法动画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88216" y="904351"/>
            <a:ext cx="9295235" cy="5692007"/>
            <a:chOff x="2447586" y="904351"/>
            <a:chExt cx="9295235" cy="5692007"/>
          </a:xfrm>
        </p:grpSpPr>
        <p:sp>
          <p:nvSpPr>
            <p:cNvPr id="11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447586" y="904351"/>
              <a:ext cx="9295235" cy="5692007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611854" y="954044"/>
              <a:ext cx="8970545" cy="5632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步骤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04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：此时回到时间轴面板中，点击图层的下拉菜单可以看到所有的笔画，随后为这些笔画设置动画关键帧。在第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0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帧处，将画笔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中的“描边选项”里的“结束”一栏设为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0%,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激活关键帧，在第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10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帧处设置其为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100%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。</a:t>
              </a:r>
              <a:endParaRPr lang="zh-CN" altLang="zh-CN" kern="100" dirty="0">
                <a:latin typeface="+mn-ea"/>
                <a:cs typeface="Times New Roman" panose="02020603050405020304" pitchFamily="18" charset="0"/>
              </a:endParaRPr>
            </a:p>
            <a:p>
              <a:pPr indent="304800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在第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10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帧处，设置画笔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2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“描边选项”下的“结束”一栏为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0%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，激活关键帧，在第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18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帧处将其设为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100%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。</a:t>
              </a:r>
              <a:endParaRPr lang="zh-CN" altLang="zh-CN" kern="100" dirty="0">
                <a:latin typeface="+mn-ea"/>
                <a:cs typeface="Times New Roman" panose="02020603050405020304" pitchFamily="18" charset="0"/>
              </a:endParaRPr>
            </a:p>
            <a:p>
              <a:pPr indent="304800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在第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18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帧处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,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将画笔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3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“描边选项”下的“结束”一栏设为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0%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，激活关键帧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,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在第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秒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10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帧处将其设为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100%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。</a:t>
              </a:r>
              <a:endParaRPr lang="zh-CN" altLang="zh-CN" kern="100" dirty="0">
                <a:latin typeface="+mn-ea"/>
                <a:cs typeface="Times New Roman" panose="02020603050405020304" pitchFamily="18" charset="0"/>
              </a:endParaRPr>
            </a:p>
            <a:p>
              <a:pPr indent="304800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在第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秒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10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帧处，将画笔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4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“描边选项”下的“结束”一栏设为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0%,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激活关键帧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,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在第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2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秒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0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帧处将其设为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100%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。</a:t>
              </a:r>
              <a:endParaRPr lang="zh-CN" altLang="zh-CN" kern="100" dirty="0"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7731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2986" y="93440"/>
            <a:ext cx="18325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200" y="986128"/>
            <a:ext cx="2250150" cy="1127739"/>
            <a:chOff x="169200" y="1595724"/>
            <a:chExt cx="2250150" cy="1127739"/>
          </a:xfrm>
        </p:grpSpPr>
        <p:grpSp>
          <p:nvGrpSpPr>
            <p:cNvPr id="4" name="组合 3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7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等腰三角形 4"/>
            <p:cNvSpPr/>
            <p:nvPr/>
          </p:nvSpPr>
          <p:spPr>
            <a:xfrm rot="16200000">
              <a:off x="2253008" y="2184970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1520" y="1648811"/>
              <a:ext cx="16088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书法动画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88216" y="856225"/>
            <a:ext cx="8873274" cy="4524316"/>
            <a:chOff x="2447586" y="860185"/>
            <a:chExt cx="8733764" cy="5641291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447586" y="904352"/>
              <a:ext cx="8733764" cy="5597124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616790" y="860185"/>
              <a:ext cx="8564560" cy="5641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400" dirty="0"/>
                <a:t>在第</a:t>
              </a:r>
              <a:r>
                <a:rPr lang="en-US" altLang="zh-CN" sz="2400" dirty="0"/>
                <a:t>2</a:t>
              </a:r>
              <a:r>
                <a:rPr lang="zh-CN" altLang="zh-CN" sz="2400" dirty="0"/>
                <a:t>秒</a:t>
              </a:r>
              <a:r>
                <a:rPr lang="en-US" altLang="zh-CN" sz="2400" dirty="0"/>
                <a:t>0</a:t>
              </a:r>
              <a:r>
                <a:rPr lang="zh-CN" altLang="zh-CN" sz="2400" dirty="0"/>
                <a:t>帧处，将画笔</a:t>
              </a:r>
              <a:r>
                <a:rPr lang="en-US" altLang="zh-CN" sz="2400" dirty="0"/>
                <a:t>5</a:t>
              </a:r>
              <a:r>
                <a:rPr lang="zh-CN" altLang="zh-CN" sz="2400" dirty="0"/>
                <a:t>“描边选项”下的“结束”一栏设为</a:t>
              </a:r>
              <a:r>
                <a:rPr lang="en-US" altLang="zh-CN" sz="2400" dirty="0"/>
                <a:t>0%,</a:t>
              </a:r>
              <a:r>
                <a:rPr lang="zh-CN" altLang="zh-CN" sz="2400" dirty="0"/>
                <a:t>激活关键帧，在第</a:t>
              </a:r>
              <a:r>
                <a:rPr lang="en-US" altLang="zh-CN" sz="2400" dirty="0"/>
                <a:t>2</a:t>
              </a:r>
              <a:r>
                <a:rPr lang="zh-CN" altLang="zh-CN" sz="2400" dirty="0"/>
                <a:t>秒</a:t>
              </a:r>
              <a:r>
                <a:rPr lang="en-US" altLang="zh-CN" sz="2400" dirty="0"/>
                <a:t>12</a:t>
              </a:r>
              <a:r>
                <a:rPr lang="zh-CN" altLang="zh-CN" sz="2400" dirty="0"/>
                <a:t>帧处将其设为</a:t>
              </a:r>
              <a:r>
                <a:rPr lang="en-US" altLang="zh-CN" sz="2400" dirty="0"/>
                <a:t>100%</a:t>
              </a:r>
              <a:r>
                <a:rPr lang="zh-CN" altLang="zh-CN" sz="2400" dirty="0"/>
                <a:t>。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400" dirty="0"/>
                <a:t>在第</a:t>
              </a:r>
              <a:r>
                <a:rPr lang="en-US" altLang="zh-CN" sz="2400" dirty="0"/>
                <a:t>2</a:t>
              </a:r>
              <a:r>
                <a:rPr lang="zh-CN" altLang="zh-CN" sz="2400" dirty="0"/>
                <a:t>秒</a:t>
              </a:r>
              <a:r>
                <a:rPr lang="en-US" altLang="zh-CN" sz="2400" dirty="0"/>
                <a:t>12</a:t>
              </a:r>
              <a:r>
                <a:rPr lang="zh-CN" altLang="zh-CN" sz="2400" dirty="0"/>
                <a:t>帧处将画笔</a:t>
              </a:r>
              <a:r>
                <a:rPr lang="en-US" altLang="zh-CN" sz="2400" dirty="0"/>
                <a:t>6</a:t>
              </a:r>
              <a:r>
                <a:rPr lang="zh-CN" altLang="zh-CN" sz="2400" dirty="0"/>
                <a:t>“描边选项”下的“结束”一栏设为</a:t>
              </a:r>
              <a:r>
                <a:rPr lang="en-US" altLang="zh-CN" sz="2400" dirty="0"/>
                <a:t>0%,</a:t>
              </a:r>
              <a:r>
                <a:rPr lang="zh-CN" altLang="zh-CN" sz="2400" dirty="0"/>
                <a:t>激活关键帧，在第</a:t>
              </a:r>
              <a:r>
                <a:rPr lang="en-US" altLang="zh-CN" sz="2400" dirty="0"/>
                <a:t>3</a:t>
              </a:r>
              <a:r>
                <a:rPr lang="zh-CN" altLang="zh-CN" sz="2400" dirty="0"/>
                <a:t>秒</a:t>
              </a:r>
              <a:r>
                <a:rPr lang="en-US" altLang="zh-CN" sz="2400" dirty="0"/>
                <a:t>0</a:t>
              </a:r>
              <a:r>
                <a:rPr lang="zh-CN" altLang="zh-CN" sz="2400" dirty="0"/>
                <a:t>帧处将其设为</a:t>
              </a:r>
              <a:r>
                <a:rPr lang="en-US" altLang="zh-CN" sz="2400" dirty="0"/>
                <a:t>100%</a:t>
              </a:r>
              <a:r>
                <a:rPr lang="zh-CN" altLang="zh-CN" sz="2400" dirty="0"/>
                <a:t>。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400" dirty="0"/>
                <a:t>在第</a:t>
              </a:r>
              <a:r>
                <a:rPr lang="en-US" altLang="zh-CN" sz="2400" dirty="0"/>
                <a:t>3</a:t>
              </a:r>
              <a:r>
                <a:rPr lang="zh-CN" altLang="zh-CN" sz="2400" dirty="0"/>
                <a:t>秒</a:t>
              </a:r>
              <a:r>
                <a:rPr lang="en-US" altLang="zh-CN" sz="2400" dirty="0"/>
                <a:t>0</a:t>
              </a:r>
              <a:r>
                <a:rPr lang="zh-CN" altLang="zh-CN" sz="2400" dirty="0"/>
                <a:t>帧处画笔</a:t>
              </a:r>
              <a:r>
                <a:rPr lang="en-US" altLang="zh-CN" sz="2400" dirty="0"/>
                <a:t>7</a:t>
              </a:r>
              <a:r>
                <a:rPr lang="zh-CN" altLang="zh-CN" sz="2400" dirty="0"/>
                <a:t>“描边选项”下的“结束”一栏设为</a:t>
              </a:r>
              <a:r>
                <a:rPr lang="en-US" altLang="zh-CN" sz="2400" dirty="0"/>
                <a:t>0%</a:t>
              </a:r>
              <a:r>
                <a:rPr lang="zh-CN" altLang="zh-CN" sz="2400" dirty="0"/>
                <a:t>，激活关键帧，在第</a:t>
              </a:r>
              <a:r>
                <a:rPr lang="en-US" altLang="zh-CN" sz="2400" dirty="0"/>
                <a:t>3</a:t>
              </a:r>
              <a:r>
                <a:rPr lang="zh-CN" altLang="zh-CN" sz="2400" dirty="0"/>
                <a:t>秒</a:t>
              </a:r>
              <a:r>
                <a:rPr lang="en-US" altLang="zh-CN" sz="2400" dirty="0"/>
                <a:t>6</a:t>
              </a:r>
              <a:r>
                <a:rPr lang="zh-CN" altLang="zh-CN" sz="2400" dirty="0"/>
                <a:t>帧处将其设为</a:t>
              </a:r>
              <a:r>
                <a:rPr lang="en-US" altLang="zh-CN" sz="2400" dirty="0"/>
                <a:t>100%</a:t>
              </a:r>
              <a:r>
                <a:rPr lang="zh-CN" altLang="zh-CN" sz="2400" dirty="0"/>
                <a:t>。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400" dirty="0"/>
                <a:t>然后框选所有关键帧，按快捷键</a:t>
              </a:r>
              <a:r>
                <a:rPr lang="en-US" altLang="zh-CN" sz="2400" dirty="0"/>
                <a:t>F9</a:t>
              </a:r>
              <a:r>
                <a:rPr lang="zh-CN" altLang="zh-CN" sz="2400" dirty="0"/>
                <a:t>将它们的插值变为贝塞尔曲线，如图</a:t>
              </a:r>
              <a:r>
                <a:rPr lang="en-US" altLang="zh-CN" sz="2400" dirty="0"/>
                <a:t>6-9</a:t>
              </a:r>
              <a:r>
                <a:rPr lang="zh-CN" altLang="zh-CN" sz="2400" dirty="0"/>
                <a:t>所示</a:t>
              </a:r>
              <a:r>
                <a:rPr lang="zh-CN" altLang="zh-CN" sz="2400" dirty="0" smtClean="0"/>
                <a:t>。</a:t>
              </a:r>
              <a:endParaRPr lang="zh-CN" altLang="zh-CN" sz="2400" dirty="0"/>
            </a:p>
          </p:txBody>
        </p:sp>
      </p:grpSp>
      <p:pic>
        <p:nvPicPr>
          <p:cNvPr id="12" name="图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8215" y="5496172"/>
            <a:ext cx="5316795" cy="124151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8053314" y="5863012"/>
            <a:ext cx="89800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6-9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341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2986" y="93440"/>
            <a:ext cx="18325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200" y="986128"/>
            <a:ext cx="2250150" cy="1127739"/>
            <a:chOff x="169200" y="1595724"/>
            <a:chExt cx="2250150" cy="1127739"/>
          </a:xfrm>
        </p:grpSpPr>
        <p:grpSp>
          <p:nvGrpSpPr>
            <p:cNvPr id="4" name="组合 3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7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等腰三角形 4"/>
            <p:cNvSpPr/>
            <p:nvPr/>
          </p:nvSpPr>
          <p:spPr>
            <a:xfrm rot="16200000">
              <a:off x="2253008" y="2184970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1520" y="1648811"/>
              <a:ext cx="16088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书法动画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46492" y="1107824"/>
            <a:ext cx="8531108" cy="2435476"/>
            <a:chOff x="2746492" y="1107824"/>
            <a:chExt cx="8531108" cy="2435476"/>
          </a:xfrm>
        </p:grpSpPr>
        <p:sp>
          <p:nvSpPr>
            <p:cNvPr id="9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752384" y="1107824"/>
              <a:ext cx="8525216" cy="2435476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46492" y="1121122"/>
              <a:ext cx="8525216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步骤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05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：再次从“项目”面板中拖动“水墨风动画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.PNG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”并放入“时间轴”面板中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,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并将其放置于之前的图层上方。然后将有笔画的下方“水墨风动画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.PNG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”图层的轨道遮罩设为“亮度反转”，如图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6-10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所示。</a:t>
              </a:r>
              <a:endParaRPr lang="zh-CN" altLang="zh-CN" kern="100" dirty="0"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图片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6492" y="3836717"/>
            <a:ext cx="8525216" cy="150530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6355316" y="5381522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6-10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926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6"/>
          <p:cNvSpPr/>
          <p:nvPr>
            <p:custDataLst>
              <p:tags r:id="rId1"/>
            </p:custDataLst>
          </p:nvPr>
        </p:nvSpPr>
        <p:spPr>
          <a:xfrm>
            <a:off x="2752384" y="1107824"/>
            <a:ext cx="9150858" cy="1362660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12986" y="93440"/>
            <a:ext cx="18325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200" y="986128"/>
            <a:ext cx="2250150" cy="1127739"/>
            <a:chOff x="169200" y="1595724"/>
            <a:chExt cx="2250150" cy="1127739"/>
          </a:xfrm>
        </p:grpSpPr>
        <p:grpSp>
          <p:nvGrpSpPr>
            <p:cNvPr id="4" name="组合 3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7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等腰三角形 4"/>
            <p:cNvSpPr/>
            <p:nvPr/>
          </p:nvSpPr>
          <p:spPr>
            <a:xfrm rot="16200000">
              <a:off x="2253008" y="2184970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1520" y="1648811"/>
              <a:ext cx="16088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书法动画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775283" y="1184192"/>
            <a:ext cx="893545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06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：随后将学习资料中的“水墨风背景”文件导入到项目面板中，如图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6-11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55757" y="2738125"/>
            <a:ext cx="4375485" cy="257181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7333886" y="3704471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6-11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558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2986" y="93440"/>
            <a:ext cx="18325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200" y="986128"/>
            <a:ext cx="2250150" cy="1127739"/>
            <a:chOff x="169200" y="1595724"/>
            <a:chExt cx="2250150" cy="1127739"/>
          </a:xfrm>
        </p:grpSpPr>
        <p:grpSp>
          <p:nvGrpSpPr>
            <p:cNvPr id="4" name="组合 3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7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等腰三角形 4"/>
            <p:cNvSpPr/>
            <p:nvPr/>
          </p:nvSpPr>
          <p:spPr>
            <a:xfrm rot="16200000">
              <a:off x="2253008" y="2184970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1520" y="1648811"/>
              <a:ext cx="16088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书法动画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52384" y="1107824"/>
            <a:ext cx="9263153" cy="1875770"/>
            <a:chOff x="2752384" y="1107824"/>
            <a:chExt cx="9263153" cy="1875770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752384" y="1107824"/>
              <a:ext cx="9150858" cy="1875770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935705" y="1212280"/>
              <a:ext cx="9079832" cy="1691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步骤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07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：将“项目”面板中的“水墨背景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.mp4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”放入“时间轴”面板中并且放在置于最上方，并将它的混合模式设置为“相乘”，如图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6-12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所示。</a:t>
              </a:r>
              <a:endParaRPr lang="zh-CN" altLang="zh-CN" kern="100" dirty="0"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图片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35705" y="3408111"/>
            <a:ext cx="8823158" cy="1709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0155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6"/>
          <p:cNvSpPr/>
          <p:nvPr>
            <p:custDataLst>
              <p:tags r:id="rId1"/>
            </p:custDataLst>
          </p:nvPr>
        </p:nvSpPr>
        <p:spPr>
          <a:xfrm>
            <a:off x="2740091" y="964364"/>
            <a:ext cx="9150858" cy="1006043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12986" y="93440"/>
            <a:ext cx="18325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200" y="986128"/>
            <a:ext cx="2250150" cy="1127739"/>
            <a:chOff x="169200" y="1595724"/>
            <a:chExt cx="2250150" cy="1127739"/>
          </a:xfrm>
        </p:grpSpPr>
        <p:grpSp>
          <p:nvGrpSpPr>
            <p:cNvPr id="4" name="组合 3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7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等腰三角形 4"/>
            <p:cNvSpPr/>
            <p:nvPr/>
          </p:nvSpPr>
          <p:spPr>
            <a:xfrm rot="16200000">
              <a:off x="2253008" y="2184970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1520" y="1648811"/>
              <a:ext cx="16088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书法动画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740091" y="964364"/>
            <a:ext cx="8571577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+mn-ea"/>
                <a:cs typeface="宋体" panose="02010600030101010101" pitchFamily="2" charset="-122"/>
              </a:rPr>
              <a:t>步骤</a:t>
            </a:r>
            <a:r>
              <a:rPr lang="en-US" altLang="zh-CN" sz="2800" kern="100" dirty="0">
                <a:latin typeface="+mn-ea"/>
                <a:cs typeface="宋体" panose="02010600030101010101" pitchFamily="2" charset="-122"/>
              </a:rPr>
              <a:t>08</a:t>
            </a:r>
            <a:r>
              <a:rPr lang="zh-CN" altLang="zh-CN" sz="2800" kern="100" dirty="0">
                <a:latin typeface="+mn-ea"/>
                <a:cs typeface="宋体" panose="02010600030101010101" pitchFamily="2" charset="-122"/>
              </a:rPr>
              <a:t>：渲染并输出动画，最终效果如图</a:t>
            </a:r>
            <a:r>
              <a:rPr lang="en-US" altLang="zh-CN" sz="2800" kern="100" dirty="0">
                <a:latin typeface="+mn-ea"/>
                <a:cs typeface="宋体" panose="02010600030101010101" pitchFamily="2" charset="-122"/>
              </a:rPr>
              <a:t>6-13</a:t>
            </a:r>
            <a:r>
              <a:rPr lang="zh-CN" altLang="zh-CN" sz="28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sz="20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0091" y="2509519"/>
            <a:ext cx="7415125" cy="198226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5613383" y="4523069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6-13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4164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6"/>
          <p:cNvSpPr/>
          <p:nvPr>
            <p:custDataLst>
              <p:tags r:id="rId1"/>
            </p:custDataLst>
          </p:nvPr>
        </p:nvSpPr>
        <p:spPr>
          <a:xfrm>
            <a:off x="2807367" y="1312640"/>
            <a:ext cx="3352801" cy="5131708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8058" y="328404"/>
            <a:ext cx="2136047" cy="1394608"/>
            <a:chOff x="114100" y="1595724"/>
            <a:chExt cx="2136047" cy="1394608"/>
          </a:xfrm>
        </p:grpSpPr>
        <p:grpSp>
          <p:nvGrpSpPr>
            <p:cNvPr id="3" name="组合 2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6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4100" y="1648811"/>
              <a:ext cx="2087283" cy="1341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2000" b="1" dirty="0">
                  <a:solidFill>
                    <a:schemeClr val="bg1"/>
                  </a:solidFill>
                </a:rPr>
                <a:t>“绘画”面板与“画笔”面板</a:t>
              </a:r>
              <a:endParaRPr lang="zh-CN" altLang="zh-CN" sz="2000" dirty="0">
                <a:solidFill>
                  <a:schemeClr val="bg1"/>
                </a:solidFill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887578" y="1366035"/>
            <a:ext cx="309612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“绘画”面板主要有着绘画工具各种设置，此面板主要用来设置绘画工具的笔刷的不透明度、流量等各种设置。每种绘画工具的“绘画”面板都有一些共同性质，如图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6-14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7481" y="2028484"/>
            <a:ext cx="2474551" cy="1073787"/>
            <a:chOff x="77481" y="2028484"/>
            <a:chExt cx="2474551" cy="1073787"/>
          </a:xfrm>
        </p:grpSpPr>
        <p:grpSp>
          <p:nvGrpSpPr>
            <p:cNvPr id="8" name="组合 7"/>
            <p:cNvGrpSpPr/>
            <p:nvPr/>
          </p:nvGrpSpPr>
          <p:grpSpPr>
            <a:xfrm>
              <a:off x="77481" y="2028484"/>
              <a:ext cx="2474551" cy="1073787"/>
              <a:chOff x="114100" y="1699616"/>
              <a:chExt cx="2474551" cy="1073787"/>
            </a:xfrm>
          </p:grpSpPr>
          <p:sp>
            <p:nvSpPr>
              <p:cNvPr id="11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14100" y="1801214"/>
                <a:ext cx="2474551" cy="9721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chemeClr val="bg1"/>
                    </a:solidFill>
                  </a:rPr>
                  <a:t>“绘画”面</a:t>
                </a:r>
                <a:r>
                  <a:rPr lang="zh-CN" altLang="zh-CN" sz="2400" b="1" dirty="0" smtClean="0">
                    <a:solidFill>
                      <a:schemeClr val="bg1"/>
                    </a:solidFill>
                  </a:rPr>
                  <a:t>板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等腰三角形 1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02253" y="1456143"/>
            <a:ext cx="2942657" cy="473164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10244910" y="5679955"/>
            <a:ext cx="83708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6-14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55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481" y="1001790"/>
            <a:ext cx="2474551" cy="1073787"/>
            <a:chOff x="77481" y="2028484"/>
            <a:chExt cx="2474551" cy="1073787"/>
          </a:xfrm>
        </p:grpSpPr>
        <p:grpSp>
          <p:nvGrpSpPr>
            <p:cNvPr id="3" name="组合 2"/>
            <p:cNvGrpSpPr/>
            <p:nvPr/>
          </p:nvGrpSpPr>
          <p:grpSpPr>
            <a:xfrm>
              <a:off x="77481" y="2028484"/>
              <a:ext cx="2474551" cy="1073787"/>
              <a:chOff x="114100" y="1699616"/>
              <a:chExt cx="2474551" cy="1073787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4100" y="1801214"/>
                <a:ext cx="2474551" cy="9721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chemeClr val="bg1"/>
                    </a:solidFill>
                  </a:rPr>
                  <a:t>“绘画”面</a:t>
                </a:r>
                <a:r>
                  <a:rPr lang="zh-CN" altLang="zh-CN" sz="2400" b="1" dirty="0" smtClean="0">
                    <a:solidFill>
                      <a:schemeClr val="bg1"/>
                    </a:solidFill>
                  </a:rPr>
                  <a:t>板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552024" y="255422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52024" y="1133648"/>
            <a:ext cx="9415387" cy="4352754"/>
            <a:chOff x="2552024" y="764682"/>
            <a:chExt cx="9415387" cy="4352754"/>
          </a:xfrm>
        </p:grpSpPr>
        <p:sp>
          <p:nvSpPr>
            <p:cNvPr id="9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552024" y="764682"/>
              <a:ext cx="9415387" cy="4352754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632929" y="940168"/>
              <a:ext cx="9031704" cy="3970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不透明度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该属性主要用来设置画笔笔刷和仿制图章工具的最大不透明度；但是如果是“橡皮擦工具”设置了不同明度。那么该属性会改变擦除图层颜色的最大量。</a:t>
              </a:r>
              <a:endPara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marL="342900" lvl="0" indent="-342900" algn="just">
                <a:lnSpc>
                  <a:spcPct val="150000"/>
                </a:lnSpc>
                <a:spcAft>
                  <a:spcPts val="0"/>
                </a:spcAft>
                <a:buFont typeface="宋体" panose="02010600030101010101" pitchFamily="2" charset="-122"/>
                <a:buChar char="·"/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流量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“画笔工具”和“仿制图章工具”的流量主要是设置笔刷的流量，数值越低，所画出来的笔画越浅；而如果是 “橡皮擦工具”，那么该属性主要用来设置擦除像素的速度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,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即越低擦除效率越差。</a:t>
              </a:r>
              <a:endPara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5344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51"/>
          <p:cNvSpPr/>
          <p:nvPr/>
        </p:nvSpPr>
        <p:spPr>
          <a:xfrm>
            <a:off x="447675" y="793923"/>
            <a:ext cx="1524000" cy="58831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1793" y="8572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本章导读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01789" y="202770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学习目标</a:t>
            </a:r>
          </a:p>
        </p:txBody>
      </p:sp>
      <p:sp>
        <p:nvSpPr>
          <p:cNvPr id="55" name="等腰三角形 54"/>
          <p:cNvSpPr/>
          <p:nvPr/>
        </p:nvSpPr>
        <p:spPr>
          <a:xfrm rot="16200000">
            <a:off x="2253007" y="1017598"/>
            <a:ext cx="191717" cy="14096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6"/>
          <p:cNvSpPr/>
          <p:nvPr>
            <p:custDataLst>
              <p:tags r:id="rId3"/>
            </p:custDataLst>
          </p:nvPr>
        </p:nvSpPr>
        <p:spPr>
          <a:xfrm>
            <a:off x="2838298" y="395021"/>
            <a:ext cx="8961120" cy="6005779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59" name="quotation-mark_32371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2953027" y="452052"/>
            <a:ext cx="559824" cy="519585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 dirty="0"/>
          </a:p>
        </p:txBody>
      </p:sp>
      <p:sp>
        <p:nvSpPr>
          <p:cNvPr id="60" name="quotation-mark_32371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 rot="10800000">
            <a:off x="11183798" y="5799875"/>
            <a:ext cx="449783" cy="417561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348951" y="746953"/>
            <a:ext cx="812073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/>
              <a:t>       </a:t>
            </a:r>
            <a:r>
              <a:rPr lang="zh-CN" altLang="zh-CN" sz="2800" dirty="0" smtClean="0"/>
              <a:t>在</a:t>
            </a:r>
            <a:r>
              <a:rPr lang="zh-CN" altLang="zh-CN" sz="2800" dirty="0"/>
              <a:t>使用</a:t>
            </a:r>
            <a:r>
              <a:rPr lang="en-US" altLang="zh-CN" sz="2800" dirty="0"/>
              <a:t>After Effects</a:t>
            </a:r>
            <a:r>
              <a:rPr lang="zh-CN" altLang="zh-CN" sz="2800" dirty="0"/>
              <a:t>进行创作时，经常会需要类似“形状”或者“图形”等元素，而自带的图形工具未必能完全满足需求。这时候或许需要一个类似</a:t>
            </a:r>
            <a:r>
              <a:rPr lang="en-US" altLang="zh-CN" sz="2800" dirty="0"/>
              <a:t>Photoshop</a:t>
            </a:r>
            <a:r>
              <a:rPr lang="zh-CN" altLang="zh-CN" sz="2800" dirty="0"/>
              <a:t>中的画笔的工具，这便是本章要讲到的笔刷和形状工具的相关属性及具体应用。</a:t>
            </a:r>
          </a:p>
          <a:p>
            <a:pPr>
              <a:lnSpc>
                <a:spcPct val="200000"/>
              </a:lnSpc>
            </a:pPr>
            <a:endParaRPr lang="zh-CN" altLang="zh-CN" sz="4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198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6"/>
          <p:cNvSpPr/>
          <p:nvPr>
            <p:custDataLst>
              <p:tags r:id="rId1"/>
            </p:custDataLst>
          </p:nvPr>
        </p:nvSpPr>
        <p:spPr>
          <a:xfrm>
            <a:off x="2552024" y="755653"/>
            <a:ext cx="9462490" cy="5933905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7481" y="1001790"/>
            <a:ext cx="2474551" cy="1073787"/>
            <a:chOff x="77481" y="2028484"/>
            <a:chExt cx="2474551" cy="1073787"/>
          </a:xfrm>
        </p:grpSpPr>
        <p:grpSp>
          <p:nvGrpSpPr>
            <p:cNvPr id="3" name="组合 2"/>
            <p:cNvGrpSpPr/>
            <p:nvPr/>
          </p:nvGrpSpPr>
          <p:grpSpPr>
            <a:xfrm>
              <a:off x="77481" y="2028484"/>
              <a:ext cx="2474551" cy="1073787"/>
              <a:chOff x="114100" y="1699616"/>
              <a:chExt cx="2474551" cy="1073787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4100" y="1801214"/>
                <a:ext cx="2474551" cy="9721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chemeClr val="bg1"/>
                    </a:solidFill>
                  </a:rPr>
                  <a:t>“绘画”面</a:t>
                </a:r>
                <a:r>
                  <a:rPr lang="zh-CN" altLang="zh-CN" sz="2400" b="1" dirty="0" smtClean="0">
                    <a:solidFill>
                      <a:schemeClr val="bg1"/>
                    </a:solidFill>
                  </a:rPr>
                  <a:t>板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552024" y="-17292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53824" y="722255"/>
            <a:ext cx="952621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注意：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流量与不透明度看似相同，实际本质大不相同，流量只是画笔初次绘画的轻易度，如果反复进行绘画那么会展示出最大流量的效果，而不透明度则作用与整个画笔，无论如何绘画，那么笔画的程度也不会超过设置的不透明度。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宋体" panose="02010600030101010101" pitchFamily="2" charset="-122"/>
              <a:buChar char="·"/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模式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可以用来设置画笔或仿制图章的混合模式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这和图层中的混合模式作用是完全相同的。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宋体" panose="02010600030101010101" pitchFamily="2" charset="-122"/>
              <a:buChar char="·"/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通道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可以设置绘画工具影响的图层通道。如果选择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RGB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通道，那么只会影响具有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RGB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属性的区域。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宋体" panose="02010600030101010101" pitchFamily="2" charset="-122"/>
              <a:buChar char="·"/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时长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设置笔刷的持续时间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在此选项中一共有四种选项可供选择：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第一种：固定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在整个绘制过程中都显示出笔刷。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第二种：写入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在使用笔刷时会有绘画速度的快慢，此选项可以根据手写速度再现手写动画的过程。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第三种：单帧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仅显示绘画过程中某一帧的笔刷。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第四种：自定义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自定义笔刷的持续时间。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44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6"/>
          <p:cNvSpPr/>
          <p:nvPr>
            <p:custDataLst>
              <p:tags r:id="rId1"/>
            </p:custDataLst>
          </p:nvPr>
        </p:nvSpPr>
        <p:spPr>
          <a:xfrm>
            <a:off x="3050020" y="453236"/>
            <a:ext cx="3671619" cy="5979647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7481" y="1001790"/>
            <a:ext cx="2474551" cy="1117261"/>
            <a:chOff x="77481" y="2028484"/>
            <a:chExt cx="2474551" cy="1117261"/>
          </a:xfrm>
        </p:grpSpPr>
        <p:grpSp>
          <p:nvGrpSpPr>
            <p:cNvPr id="3" name="组合 2"/>
            <p:cNvGrpSpPr/>
            <p:nvPr/>
          </p:nvGrpSpPr>
          <p:grpSpPr>
            <a:xfrm>
              <a:off x="77481" y="2028484"/>
              <a:ext cx="2474551" cy="1117261"/>
              <a:chOff x="114100" y="1699616"/>
              <a:chExt cx="2474551" cy="1117261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4100" y="1801214"/>
                <a:ext cx="2474551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“画笔”面板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050020" y="364725"/>
            <a:ext cx="339626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在使用绘画工具时，会看到多种不同类型不同样式的笔刷，而在进行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y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有关工作时，选好、选对笔刷也是非常重要的。在“画笔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"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面板中，不仅可以选择已有的工具预设，还可以自由设置笔刷的各种属性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6-15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49925" y="443907"/>
            <a:ext cx="3221822" cy="569089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10784163" y="5413928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6-15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6880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6"/>
          <p:cNvSpPr/>
          <p:nvPr>
            <p:custDataLst>
              <p:tags r:id="rId1"/>
            </p:custDataLst>
          </p:nvPr>
        </p:nvSpPr>
        <p:spPr>
          <a:xfrm>
            <a:off x="2616886" y="941805"/>
            <a:ext cx="8917388" cy="1320132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7481" y="1001790"/>
            <a:ext cx="2474551" cy="1117261"/>
            <a:chOff x="77481" y="2028484"/>
            <a:chExt cx="2474551" cy="1117261"/>
          </a:xfrm>
        </p:grpSpPr>
        <p:grpSp>
          <p:nvGrpSpPr>
            <p:cNvPr id="3" name="组合 2"/>
            <p:cNvGrpSpPr/>
            <p:nvPr/>
          </p:nvGrpSpPr>
          <p:grpSpPr>
            <a:xfrm>
              <a:off x="77481" y="2028484"/>
              <a:ext cx="2474551" cy="1117261"/>
              <a:chOff x="114100" y="1699616"/>
              <a:chExt cx="2474551" cy="1117261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4100" y="1801214"/>
                <a:ext cx="2474551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“画笔”面板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552024" y="-17292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3825" y="989931"/>
            <a:ext cx="8901345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直径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设置笔刷的直径，也就是路径的大小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单位为像素，使用不同直径的笔刷绘画会有不同的效果，如图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6-16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3825" y="2477047"/>
            <a:ext cx="5178892" cy="347457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7880767" y="3706502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6-16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3280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6"/>
          <p:cNvSpPr/>
          <p:nvPr>
            <p:custDataLst>
              <p:tags r:id="rId1"/>
            </p:custDataLst>
          </p:nvPr>
        </p:nvSpPr>
        <p:spPr>
          <a:xfrm>
            <a:off x="2616885" y="941805"/>
            <a:ext cx="9190103" cy="1320132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7481" y="1001790"/>
            <a:ext cx="2474551" cy="1117261"/>
            <a:chOff x="77481" y="2028484"/>
            <a:chExt cx="2474551" cy="1117261"/>
          </a:xfrm>
        </p:grpSpPr>
        <p:grpSp>
          <p:nvGrpSpPr>
            <p:cNvPr id="3" name="组合 2"/>
            <p:cNvGrpSpPr/>
            <p:nvPr/>
          </p:nvGrpSpPr>
          <p:grpSpPr>
            <a:xfrm>
              <a:off x="77481" y="2028484"/>
              <a:ext cx="2474551" cy="1117261"/>
              <a:chOff x="114100" y="1699616"/>
              <a:chExt cx="2474551" cy="1117261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4100" y="1801214"/>
                <a:ext cx="2474551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“画笔”面板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552024" y="-17292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16886" y="941805"/>
            <a:ext cx="919010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角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度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在笔刷中还有这椭圆形的笔刷，此选项可以设置椭圆形笔刷的旋转角度，图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6-17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所示是不同角度笔刷的效果。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94125" y="2828556"/>
            <a:ext cx="5829033" cy="206428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8569127" y="3860698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6-17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928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552024" y="4429251"/>
            <a:ext cx="9319134" cy="1059778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9" name="圆角矩形 6"/>
          <p:cNvSpPr/>
          <p:nvPr>
            <p:custDataLst>
              <p:tags r:id="rId2"/>
            </p:custDataLst>
          </p:nvPr>
        </p:nvSpPr>
        <p:spPr>
          <a:xfrm>
            <a:off x="2616885" y="941805"/>
            <a:ext cx="9190103" cy="1320132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7481" y="1001790"/>
            <a:ext cx="2474551" cy="1117261"/>
            <a:chOff x="77481" y="2028484"/>
            <a:chExt cx="2474551" cy="1117261"/>
          </a:xfrm>
        </p:grpSpPr>
        <p:grpSp>
          <p:nvGrpSpPr>
            <p:cNvPr id="3" name="组合 2"/>
            <p:cNvGrpSpPr/>
            <p:nvPr/>
          </p:nvGrpSpPr>
          <p:grpSpPr>
            <a:xfrm>
              <a:off x="77481" y="2028484"/>
              <a:ext cx="2474551" cy="1117261"/>
              <a:chOff x="114100" y="1699616"/>
              <a:chExt cx="2474551" cy="1117261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4100" y="1801214"/>
                <a:ext cx="2474551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“画笔”面板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552024" y="-17292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16886" y="895433"/>
            <a:ext cx="9254272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画度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设置笔刷长短轴的比例。其中圆形笔刷为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100%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，线形笔刷为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0%,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6-18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75471" y="2428922"/>
            <a:ext cx="3516782" cy="182223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6685189" y="3134250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6-18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75470" y="4353975"/>
            <a:ext cx="9131518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硬度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设置画笔的中心硬度。该值越小，则画笔的边缘越柔和，如图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6-19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16885" y="5591847"/>
            <a:ext cx="3575368" cy="1161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6681098" y="5854703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6-19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8471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616884" y="4108976"/>
            <a:ext cx="9190103" cy="1320132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9" name="圆角矩形 6"/>
          <p:cNvSpPr/>
          <p:nvPr>
            <p:custDataLst>
              <p:tags r:id="rId2"/>
            </p:custDataLst>
          </p:nvPr>
        </p:nvSpPr>
        <p:spPr>
          <a:xfrm>
            <a:off x="2616885" y="941805"/>
            <a:ext cx="9190103" cy="1320132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7481" y="1001790"/>
            <a:ext cx="2474551" cy="1117261"/>
            <a:chOff x="77481" y="2028484"/>
            <a:chExt cx="2474551" cy="1117261"/>
          </a:xfrm>
        </p:grpSpPr>
        <p:grpSp>
          <p:nvGrpSpPr>
            <p:cNvPr id="3" name="组合 2"/>
            <p:cNvGrpSpPr/>
            <p:nvPr/>
          </p:nvGrpSpPr>
          <p:grpSpPr>
            <a:xfrm>
              <a:off x="77481" y="2028484"/>
              <a:ext cx="2474551" cy="1117261"/>
              <a:chOff x="114100" y="1699616"/>
              <a:chExt cx="2474551" cy="1117261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4100" y="1801214"/>
                <a:ext cx="2474551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“画笔”面板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552024" y="-17292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16886" y="1007136"/>
            <a:ext cx="899759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间距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设置笔刷的间隔距离，鼠标移动速度的不同，也会影响间距，如图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6-20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2024" y="2477049"/>
            <a:ext cx="5180271" cy="148904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7606600" y="3098997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6-20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91326" y="4148569"/>
            <a:ext cx="90156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画笔动态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当使用手绘板等外部工具进行绘画时，该属性可以用来设置压笔感应。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792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6"/>
          <p:cNvSpPr/>
          <p:nvPr>
            <p:custDataLst>
              <p:tags r:id="rId1"/>
            </p:custDataLst>
          </p:nvPr>
        </p:nvSpPr>
        <p:spPr>
          <a:xfrm>
            <a:off x="2616885" y="941804"/>
            <a:ext cx="9190103" cy="1906215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2581" y="1001790"/>
            <a:ext cx="2286769" cy="1117261"/>
            <a:chOff x="132581" y="2028484"/>
            <a:chExt cx="2286769" cy="1117261"/>
          </a:xfrm>
        </p:grpSpPr>
        <p:grpSp>
          <p:nvGrpSpPr>
            <p:cNvPr id="3" name="组合 2"/>
            <p:cNvGrpSpPr/>
            <p:nvPr/>
          </p:nvGrpSpPr>
          <p:grpSpPr>
            <a:xfrm>
              <a:off x="132581" y="2028484"/>
              <a:ext cx="2080947" cy="1117261"/>
              <a:chOff x="169200" y="1699616"/>
              <a:chExt cx="2080947" cy="1117261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4941" y="1801214"/>
                <a:ext cx="1590900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画笔</a:t>
                </a:r>
                <a:r>
                  <a:rPr lang="zh-CN" altLang="en-US" sz="2400" b="1" dirty="0">
                    <a:solidFill>
                      <a:schemeClr val="bg1"/>
                    </a:solidFill>
                  </a:rPr>
                  <a:t>工具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552024" y="-17292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5284" y="941805"/>
            <a:ext cx="87750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使用“画笔工具”时，在本身的监视器是不可以进行操作的。此时可以双击图层可以进入当前图层的“图层面板”，可以进行绘画操作，如图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6-21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2775284" y="3063129"/>
            <a:ext cx="6400800" cy="20703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274979" y="3734848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6-21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961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6"/>
          <p:cNvSpPr/>
          <p:nvPr>
            <p:custDataLst>
              <p:tags r:id="rId1"/>
            </p:custDataLst>
          </p:nvPr>
        </p:nvSpPr>
        <p:spPr>
          <a:xfrm>
            <a:off x="2550413" y="790862"/>
            <a:ext cx="9545335" cy="4278443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2581" y="1001790"/>
            <a:ext cx="2286769" cy="1117261"/>
            <a:chOff x="132581" y="2028484"/>
            <a:chExt cx="2286769" cy="1117261"/>
          </a:xfrm>
        </p:grpSpPr>
        <p:grpSp>
          <p:nvGrpSpPr>
            <p:cNvPr id="3" name="组合 2"/>
            <p:cNvGrpSpPr/>
            <p:nvPr/>
          </p:nvGrpSpPr>
          <p:grpSpPr>
            <a:xfrm>
              <a:off x="132581" y="2028484"/>
              <a:ext cx="2080947" cy="1117261"/>
              <a:chOff x="169200" y="1699616"/>
              <a:chExt cx="2080947" cy="1117261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4941" y="1801214"/>
                <a:ext cx="1590900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画笔</a:t>
                </a:r>
                <a:r>
                  <a:rPr lang="zh-CN" altLang="en-US" sz="2400" b="1" dirty="0">
                    <a:solidFill>
                      <a:schemeClr val="bg1"/>
                    </a:solidFill>
                  </a:rPr>
                  <a:t>工具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552024" y="-17292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6455" y="664456"/>
            <a:ext cx="952929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使用“画笔工具”绘画的基本流程如下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将素材拖放至时间轴，随后在“时间轴”面板中双击要进行绘画的图层，此时将会打开此图层的“图层”面板。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步，选择上方工具栏中的“画笔工具”，在设置好画笔属性后，便可以在此图层进行绘画操作。然后单击“工具”面板中的“切换绘画面板”按钮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打开“绘画”面板和“画笔”面板。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步，使用“画笔工具”绘画完成后，每操作一笔，将会在图层信息中留下“笔画”属性，会在属性下拉栏中显示，如图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6-22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0413" y="5195711"/>
            <a:ext cx="6080293" cy="147137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8697463" y="5677484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6-22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536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6"/>
          <p:cNvSpPr/>
          <p:nvPr>
            <p:custDataLst>
              <p:tags r:id="rId1"/>
            </p:custDataLst>
          </p:nvPr>
        </p:nvSpPr>
        <p:spPr>
          <a:xfrm>
            <a:off x="2493501" y="211486"/>
            <a:ext cx="6121110" cy="651015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8623" y="729076"/>
            <a:ext cx="2409046" cy="1133303"/>
            <a:chOff x="132581" y="1948274"/>
            <a:chExt cx="2409046" cy="1133303"/>
          </a:xfrm>
        </p:grpSpPr>
        <p:grpSp>
          <p:nvGrpSpPr>
            <p:cNvPr id="3" name="组合 2"/>
            <p:cNvGrpSpPr/>
            <p:nvPr/>
          </p:nvGrpSpPr>
          <p:grpSpPr>
            <a:xfrm>
              <a:off x="132581" y="1948274"/>
              <a:ext cx="2409046" cy="1133303"/>
              <a:chOff x="169200" y="1619406"/>
              <a:chExt cx="2409046" cy="1133303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19406"/>
                <a:ext cx="2080947" cy="111726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01284" y="1737046"/>
                <a:ext cx="2376962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仿制图章工具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622523" y="154219"/>
            <a:ext cx="573541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仿制图章工具”也是在绘图过程中常用的工具，它可以通过取样源图层中的像素，随后在选中的区域以复制的方式将取样的图层应用到选中的位置。而目标图层不仅可以是同合成其他图层，也可以是源图层本身。在使用“仿制图章工具”时，要先设置好“绘画”参数和“画笔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"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参数，之后才可以使用此工具进行绘画，在操作完成后可以在“时间轴”面板中图层属性栏的“仿制”属性中制作动画。而“仿制图章工具”有自己本身的参数，图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6-23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17976" y="1164594"/>
            <a:ext cx="2637140" cy="459452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10144914" y="5978519"/>
            <a:ext cx="910827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1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6-23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9237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6"/>
          <p:cNvSpPr/>
          <p:nvPr>
            <p:custDataLst>
              <p:tags r:id="rId1"/>
            </p:custDataLst>
          </p:nvPr>
        </p:nvSpPr>
        <p:spPr>
          <a:xfrm>
            <a:off x="2616885" y="784136"/>
            <a:ext cx="9190103" cy="2308324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2581" y="1001790"/>
            <a:ext cx="2286769" cy="1117261"/>
            <a:chOff x="132581" y="2028484"/>
            <a:chExt cx="2286769" cy="1117261"/>
          </a:xfrm>
        </p:grpSpPr>
        <p:grpSp>
          <p:nvGrpSpPr>
            <p:cNvPr id="3" name="组合 2"/>
            <p:cNvGrpSpPr/>
            <p:nvPr/>
          </p:nvGrpSpPr>
          <p:grpSpPr>
            <a:xfrm>
              <a:off x="132581" y="2028484"/>
              <a:ext cx="2080947" cy="1117261"/>
              <a:chOff x="169200" y="1699616"/>
              <a:chExt cx="2080947" cy="1117261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4941" y="1801214"/>
                <a:ext cx="1590900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画笔</a:t>
                </a:r>
                <a:r>
                  <a:rPr lang="zh-CN" altLang="en-US" sz="2400" b="1" dirty="0">
                    <a:solidFill>
                      <a:schemeClr val="bg1"/>
                    </a:solidFill>
                  </a:rPr>
                  <a:t>工具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552024" y="-17292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59242" y="784135"/>
            <a:ext cx="90477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预设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仿制图章的预设选项，软件本身提供了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种预设。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·源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选择仿制操作的源图层。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·已对齐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可以设置不同采样点仿制位置的对齐方式，选择对齐效果如图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6-24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16885" y="3219801"/>
            <a:ext cx="4794568" cy="183346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4251155" y="4894605"/>
            <a:ext cx="83708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6-24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83115" y="3944745"/>
            <a:ext cx="4746812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未选择对齐效果，如图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6-25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16884" y="5314203"/>
            <a:ext cx="4666231" cy="141386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7211936" y="5719806"/>
            <a:ext cx="83708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6-25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51"/>
          <p:cNvSpPr/>
          <p:nvPr/>
        </p:nvSpPr>
        <p:spPr>
          <a:xfrm>
            <a:off x="447675" y="1964382"/>
            <a:ext cx="1524000" cy="58831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1790" y="202770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学习目标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55904" y="85724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本章导读</a:t>
            </a:r>
          </a:p>
        </p:txBody>
      </p:sp>
      <p:sp>
        <p:nvSpPr>
          <p:cNvPr id="55" name="等腰三角形 54"/>
          <p:cNvSpPr/>
          <p:nvPr/>
        </p:nvSpPr>
        <p:spPr>
          <a:xfrm rot="16200000">
            <a:off x="2253008" y="2092198"/>
            <a:ext cx="191717" cy="14096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6"/>
          <p:cNvSpPr/>
          <p:nvPr>
            <p:custDataLst>
              <p:tags r:id="rId3"/>
            </p:custDataLst>
          </p:nvPr>
        </p:nvSpPr>
        <p:spPr>
          <a:xfrm>
            <a:off x="2726058" y="497434"/>
            <a:ext cx="9018267" cy="5771691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59" name="quotation-mark_32371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2907790" y="673173"/>
            <a:ext cx="559824" cy="519585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60" name="quotation-mark_32371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 rot="10800000">
            <a:off x="11147221" y="5683054"/>
            <a:ext cx="449783" cy="417561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243024" y="1208570"/>
            <a:ext cx="835397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知识目标</a:t>
            </a:r>
            <a:r>
              <a:rPr lang="zh-CN" altLang="en-US" sz="2600" dirty="0" smtClean="0">
                <a:solidFill>
                  <a:schemeClr val="bg2">
                    <a:lumMod val="25000"/>
                  </a:schemeClr>
                </a:solidFill>
                <a:sym typeface="+mn-ea"/>
              </a:rPr>
              <a:t>：</a:t>
            </a:r>
            <a:r>
              <a:rPr lang="zh-CN" altLang="zh-CN" sz="2400" dirty="0"/>
              <a:t>了解</a:t>
            </a:r>
            <a:r>
              <a:rPr lang="en-US" altLang="zh-CN" sz="2400" dirty="0"/>
              <a:t>After Effects</a:t>
            </a:r>
            <a:r>
              <a:rPr lang="zh-CN" altLang="zh-CN" sz="2400" dirty="0"/>
              <a:t>中的“画笔”、“仿制图章”、“形状工具”、“钢笔工具”等一系列与绘画相关的应用。</a:t>
            </a:r>
          </a:p>
          <a:p>
            <a:pPr algn="just">
              <a:lnSpc>
                <a:spcPct val="150000"/>
              </a:lnSpc>
            </a:pPr>
            <a:endParaRPr lang="zh-CN" altLang="en-US" sz="2600" dirty="0" smtClean="0">
              <a:solidFill>
                <a:schemeClr val="bg2">
                  <a:lumMod val="25000"/>
                </a:schemeClr>
              </a:solidFill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sym typeface="+mn-ea"/>
              </a:rPr>
              <a:t>能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力目标</a:t>
            </a:r>
            <a:r>
              <a:rPr lang="zh-CN" altLang="en-US" sz="2600" dirty="0" smtClean="0">
                <a:solidFill>
                  <a:schemeClr val="bg2">
                    <a:lumMod val="25000"/>
                  </a:schemeClr>
                </a:solidFill>
                <a:sym typeface="+mn-ea"/>
              </a:rPr>
              <a:t>：</a:t>
            </a:r>
            <a:r>
              <a:rPr lang="zh-CN" altLang="zh-CN" sz="2400" dirty="0"/>
              <a:t>可以运用相应的绘画工具进行基本的效果制</a:t>
            </a:r>
            <a:r>
              <a:rPr lang="zh-CN" altLang="zh-CN" sz="2400" dirty="0" smtClean="0"/>
              <a:t>作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algn="just">
              <a:lnSpc>
                <a:spcPct val="150000"/>
              </a:lnSpc>
            </a:pPr>
            <a:endParaRPr lang="zh-CN" altLang="zh-CN" dirty="0"/>
          </a:p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sym typeface="+mn-ea"/>
              </a:rPr>
              <a:t>素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养目标</a:t>
            </a:r>
            <a:r>
              <a:rPr lang="zh-CN" altLang="en-US" sz="2600" dirty="0" smtClean="0">
                <a:solidFill>
                  <a:schemeClr val="bg2">
                    <a:lumMod val="25000"/>
                  </a:schemeClr>
                </a:solidFill>
                <a:sym typeface="+mn-ea"/>
              </a:rPr>
              <a:t>：</a:t>
            </a:r>
            <a:r>
              <a:rPr lang="zh-CN" altLang="zh-CN" sz="2400" dirty="0"/>
              <a:t>培养学习者具备出色的美学意识和艺术感，能够为项目提供创新的艺术设计。</a:t>
            </a:r>
          </a:p>
          <a:p>
            <a:pPr algn="just">
              <a:lnSpc>
                <a:spcPct val="150000"/>
              </a:lnSpc>
            </a:pPr>
            <a:endParaRPr lang="zh-CN" altLang="zh-CN" sz="2400" dirty="0"/>
          </a:p>
          <a:p>
            <a:pPr algn="just">
              <a:lnSpc>
                <a:spcPct val="150000"/>
              </a:lnSpc>
            </a:pPr>
            <a:endParaRPr lang="zh-CN" altLang="en-US" sz="2600" dirty="0">
              <a:solidFill>
                <a:schemeClr val="bg2">
                  <a:lumMod val="25000"/>
                </a:schemeClr>
              </a:solidFill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327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6"/>
          <p:cNvSpPr/>
          <p:nvPr>
            <p:custDataLst>
              <p:tags r:id="rId1"/>
            </p:custDataLst>
          </p:nvPr>
        </p:nvSpPr>
        <p:spPr>
          <a:xfrm>
            <a:off x="2985852" y="1088934"/>
            <a:ext cx="8724883" cy="3149522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85852" y="1088934"/>
            <a:ext cx="87248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锁定源时间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选中后将只复制单帧画面，反之则不复制。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·偏移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设置取样点后具体的位置坐标。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·源时问转移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可以改变源图层的时间偏移量。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·仿制源叠加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可以设置源画面与目标画面的在绘画时的叠加混合程度。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2581" y="1001790"/>
            <a:ext cx="2286769" cy="1117261"/>
            <a:chOff x="132581" y="2028484"/>
            <a:chExt cx="2286769" cy="1117261"/>
          </a:xfrm>
        </p:grpSpPr>
        <p:grpSp>
          <p:nvGrpSpPr>
            <p:cNvPr id="4" name="组合 3"/>
            <p:cNvGrpSpPr/>
            <p:nvPr/>
          </p:nvGrpSpPr>
          <p:grpSpPr>
            <a:xfrm>
              <a:off x="132581" y="2028484"/>
              <a:ext cx="2080947" cy="1117261"/>
              <a:chOff x="169200" y="1699616"/>
              <a:chExt cx="2080947" cy="1117261"/>
            </a:xfrm>
          </p:grpSpPr>
          <p:sp>
            <p:nvSpPr>
              <p:cNvPr id="6" name="矩形: 圆角 41"/>
              <p:cNvSpPr/>
              <p:nvPr/>
            </p:nvSpPr>
            <p:spPr>
              <a:xfrm>
                <a:off x="169200" y="1699616"/>
                <a:ext cx="2080947" cy="88838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434941" y="1801214"/>
                <a:ext cx="1590900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画笔</a:t>
                </a:r>
                <a:r>
                  <a:rPr lang="zh-CN" altLang="en-US" sz="2400" b="1" dirty="0">
                    <a:solidFill>
                      <a:schemeClr val="bg1"/>
                    </a:solidFill>
                  </a:rPr>
                  <a:t>工具</a:t>
                </a:r>
                <a:endParaRPr lang="zh-CN" altLang="zh-CN" dirty="0">
                  <a:solidFill>
                    <a:schemeClr val="bg1"/>
                  </a:solidFill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1600" kern="1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等腰三角形 4"/>
            <p:cNvSpPr/>
            <p:nvPr/>
          </p:nvSpPr>
          <p:spPr>
            <a:xfrm rot="16200000">
              <a:off x="2253008" y="2313309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2552024" y="-17292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9124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6"/>
          <p:cNvSpPr/>
          <p:nvPr>
            <p:custDataLst>
              <p:tags r:id="rId1"/>
            </p:custDataLst>
          </p:nvPr>
        </p:nvSpPr>
        <p:spPr>
          <a:xfrm>
            <a:off x="2932451" y="465946"/>
            <a:ext cx="3452308" cy="568043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2581" y="1001791"/>
            <a:ext cx="2286769" cy="1099726"/>
            <a:chOff x="132581" y="2028485"/>
            <a:chExt cx="2286769" cy="1099726"/>
          </a:xfrm>
        </p:grpSpPr>
        <p:grpSp>
          <p:nvGrpSpPr>
            <p:cNvPr id="3" name="组合 2"/>
            <p:cNvGrpSpPr/>
            <p:nvPr/>
          </p:nvGrpSpPr>
          <p:grpSpPr>
            <a:xfrm>
              <a:off x="132581" y="2028485"/>
              <a:ext cx="2080947" cy="1099726"/>
              <a:chOff x="169200" y="1699617"/>
              <a:chExt cx="2080947" cy="1099726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7"/>
                <a:ext cx="2080947" cy="1099726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02070" y="1918118"/>
                <a:ext cx="1815206" cy="581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</a:rPr>
                  <a:t>橡皮檫工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具</a:t>
                </a:r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505813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3144250" y="514071"/>
            <a:ext cx="30961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使用“橡皮擦工具”可以擦除图层上的图像或笔刷，在绘画出现失误时广泛应用，另外还可以选择擦除全局的素材还是仅擦除当前的笔刷。还可以在“绘画”面板中设置擦除图像的模式，如图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6-26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03682" y="465946"/>
            <a:ext cx="3387855" cy="535733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8408708" y="5823284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6-26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3754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6"/>
          <p:cNvSpPr/>
          <p:nvPr>
            <p:custDataLst>
              <p:tags r:id="rId1"/>
            </p:custDataLst>
          </p:nvPr>
        </p:nvSpPr>
        <p:spPr>
          <a:xfrm>
            <a:off x="2626369" y="1043830"/>
            <a:ext cx="9212704" cy="243760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2581" y="1001791"/>
            <a:ext cx="2286769" cy="1099726"/>
            <a:chOff x="132581" y="2028485"/>
            <a:chExt cx="2286769" cy="1099726"/>
          </a:xfrm>
        </p:grpSpPr>
        <p:grpSp>
          <p:nvGrpSpPr>
            <p:cNvPr id="3" name="组合 2"/>
            <p:cNvGrpSpPr/>
            <p:nvPr/>
          </p:nvGrpSpPr>
          <p:grpSpPr>
            <a:xfrm>
              <a:off x="132581" y="2028485"/>
              <a:ext cx="2080947" cy="1099726"/>
              <a:chOff x="169200" y="1699617"/>
              <a:chExt cx="2080947" cy="1099726"/>
            </a:xfrm>
          </p:grpSpPr>
          <p:sp>
            <p:nvSpPr>
              <p:cNvPr id="5" name="矩形: 圆角 41"/>
              <p:cNvSpPr/>
              <p:nvPr/>
            </p:nvSpPr>
            <p:spPr>
              <a:xfrm>
                <a:off x="169200" y="1699617"/>
                <a:ext cx="2080947" cy="1099726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02070" y="1918118"/>
                <a:ext cx="1815206" cy="581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</a:rPr>
                  <a:t>橡皮檫工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具</a:t>
                </a:r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6200000">
              <a:off x="2253008" y="2505813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417119" y="319589"/>
            <a:ext cx="204258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参数详解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5072" y="1001791"/>
            <a:ext cx="91119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图层源和绘画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擦除源图层中也就是目前操作图层的像素和绘画笔刷效果。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·仅绘画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仅擦除此图层中添加的绘画笔刷效果。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·仅最后描边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仅擦除上一次操作的绘画笔刷效果。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0066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40815"/>
            <a:ext cx="12192000" cy="29763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cxnSp>
        <p:nvCxnSpPr>
          <p:cNvPr id="4" name="直接连接符 3"/>
          <p:cNvCxnSpPr>
            <a:stCxn id="2" idx="1"/>
          </p:cNvCxnSpPr>
          <p:nvPr/>
        </p:nvCxnSpPr>
        <p:spPr>
          <a:xfrm flipV="1">
            <a:off x="0" y="3309257"/>
            <a:ext cx="2598057" cy="119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3429000"/>
            <a:ext cx="30044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87543" y="3429000"/>
            <a:ext cx="30044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543958" y="2351770"/>
            <a:ext cx="1104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Part 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464785" y="3013502"/>
            <a:ext cx="32624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</a:rPr>
              <a:t>形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状的应用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3" name="bound_75435"/>
          <p:cNvSpPr/>
          <p:nvPr/>
        </p:nvSpPr>
        <p:spPr>
          <a:xfrm>
            <a:off x="5791158" y="4048195"/>
            <a:ext cx="609685" cy="605013"/>
          </a:xfrm>
          <a:custGeom>
            <a:avLst/>
            <a:gdLst>
              <a:gd name="connsiteX0" fmla="*/ 463685 w 607780"/>
              <a:gd name="connsiteY0" fmla="*/ 261727 h 603123"/>
              <a:gd name="connsiteX1" fmla="*/ 567938 w 607780"/>
              <a:gd name="connsiteY1" fmla="*/ 261727 h 603123"/>
              <a:gd name="connsiteX2" fmla="*/ 607780 w 607780"/>
              <a:gd name="connsiteY2" fmla="*/ 301597 h 603123"/>
              <a:gd name="connsiteX3" fmla="*/ 567938 w 607780"/>
              <a:gd name="connsiteY3" fmla="*/ 341466 h 603123"/>
              <a:gd name="connsiteX4" fmla="*/ 463685 w 607780"/>
              <a:gd name="connsiteY4" fmla="*/ 341466 h 603123"/>
              <a:gd name="connsiteX5" fmla="*/ 39956 w 607780"/>
              <a:gd name="connsiteY5" fmla="*/ 261727 h 603123"/>
              <a:gd name="connsiteX6" fmla="*/ 144165 w 607780"/>
              <a:gd name="connsiteY6" fmla="*/ 261727 h 603123"/>
              <a:gd name="connsiteX7" fmla="*/ 144165 w 607780"/>
              <a:gd name="connsiteY7" fmla="*/ 341466 h 603123"/>
              <a:gd name="connsiteX8" fmla="*/ 39956 w 607780"/>
              <a:gd name="connsiteY8" fmla="*/ 341466 h 603123"/>
              <a:gd name="connsiteX9" fmla="*/ 0 w 607780"/>
              <a:gd name="connsiteY9" fmla="*/ 301597 h 603123"/>
              <a:gd name="connsiteX10" fmla="*/ 39956 w 607780"/>
              <a:gd name="connsiteY10" fmla="*/ 261727 h 603123"/>
              <a:gd name="connsiteX11" fmla="*/ 303937 w 607780"/>
              <a:gd name="connsiteY11" fmla="*/ 159549 h 603123"/>
              <a:gd name="connsiteX12" fmla="*/ 333845 w 607780"/>
              <a:gd name="connsiteY12" fmla="*/ 189494 h 603123"/>
              <a:gd name="connsiteX13" fmla="*/ 333845 w 607780"/>
              <a:gd name="connsiteY13" fmla="*/ 413701 h 603123"/>
              <a:gd name="connsiteX14" fmla="*/ 303937 w 607780"/>
              <a:gd name="connsiteY14" fmla="*/ 443646 h 603123"/>
              <a:gd name="connsiteX15" fmla="*/ 273935 w 607780"/>
              <a:gd name="connsiteY15" fmla="*/ 413701 h 603123"/>
              <a:gd name="connsiteX16" fmla="*/ 273935 w 607780"/>
              <a:gd name="connsiteY16" fmla="*/ 189494 h 603123"/>
              <a:gd name="connsiteX17" fmla="*/ 303937 w 607780"/>
              <a:gd name="connsiteY17" fmla="*/ 159549 h 603123"/>
              <a:gd name="connsiteX18" fmla="*/ 204027 w 607780"/>
              <a:gd name="connsiteY18" fmla="*/ 159549 h 603123"/>
              <a:gd name="connsiteX19" fmla="*/ 233994 w 607780"/>
              <a:gd name="connsiteY19" fmla="*/ 189493 h 603123"/>
              <a:gd name="connsiteX20" fmla="*/ 233994 w 607780"/>
              <a:gd name="connsiteY20" fmla="*/ 465246 h 603123"/>
              <a:gd name="connsiteX21" fmla="*/ 233994 w 607780"/>
              <a:gd name="connsiteY21" fmla="*/ 573179 h 603123"/>
              <a:gd name="connsiteX22" fmla="*/ 204027 w 607780"/>
              <a:gd name="connsiteY22" fmla="*/ 603123 h 603123"/>
              <a:gd name="connsiteX23" fmla="*/ 174155 w 607780"/>
              <a:gd name="connsiteY23" fmla="*/ 573179 h 603123"/>
              <a:gd name="connsiteX24" fmla="*/ 174155 w 607780"/>
              <a:gd name="connsiteY24" fmla="*/ 465246 h 603123"/>
              <a:gd name="connsiteX25" fmla="*/ 174155 w 607780"/>
              <a:gd name="connsiteY25" fmla="*/ 189493 h 603123"/>
              <a:gd name="connsiteX26" fmla="*/ 204027 w 607780"/>
              <a:gd name="connsiteY26" fmla="*/ 159549 h 603123"/>
              <a:gd name="connsiteX27" fmla="*/ 403776 w 607780"/>
              <a:gd name="connsiteY27" fmla="*/ 0 h 603123"/>
              <a:gd name="connsiteX28" fmla="*/ 433766 w 607780"/>
              <a:gd name="connsiteY28" fmla="*/ 29940 h 603123"/>
              <a:gd name="connsiteX29" fmla="*/ 433766 w 607780"/>
              <a:gd name="connsiteY29" fmla="*/ 137950 h 603123"/>
              <a:gd name="connsiteX30" fmla="*/ 433766 w 607780"/>
              <a:gd name="connsiteY30" fmla="*/ 413659 h 603123"/>
              <a:gd name="connsiteX31" fmla="*/ 403776 w 607780"/>
              <a:gd name="connsiteY31" fmla="*/ 443504 h 603123"/>
              <a:gd name="connsiteX32" fmla="*/ 373785 w 607780"/>
              <a:gd name="connsiteY32" fmla="*/ 413659 h 603123"/>
              <a:gd name="connsiteX33" fmla="*/ 373785 w 607780"/>
              <a:gd name="connsiteY33" fmla="*/ 137950 h 603123"/>
              <a:gd name="connsiteX34" fmla="*/ 373785 w 607780"/>
              <a:gd name="connsiteY34" fmla="*/ 29940 h 603123"/>
              <a:gd name="connsiteX35" fmla="*/ 403776 w 607780"/>
              <a:gd name="connsiteY35" fmla="*/ 0 h 603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7780" h="603123">
                <a:moveTo>
                  <a:pt x="463685" y="261727"/>
                </a:moveTo>
                <a:lnTo>
                  <a:pt x="567938" y="261727"/>
                </a:lnTo>
                <a:cubicBezTo>
                  <a:pt x="589946" y="261727"/>
                  <a:pt x="607780" y="279531"/>
                  <a:pt x="607780" y="301597"/>
                </a:cubicBezTo>
                <a:cubicBezTo>
                  <a:pt x="607780" y="323567"/>
                  <a:pt x="589946" y="341466"/>
                  <a:pt x="567938" y="341466"/>
                </a:cubicBezTo>
                <a:lnTo>
                  <a:pt x="463685" y="341466"/>
                </a:lnTo>
                <a:close/>
                <a:moveTo>
                  <a:pt x="39956" y="261727"/>
                </a:moveTo>
                <a:lnTo>
                  <a:pt x="144165" y="261727"/>
                </a:lnTo>
                <a:lnTo>
                  <a:pt x="144165" y="341466"/>
                </a:lnTo>
                <a:lnTo>
                  <a:pt x="39956" y="341466"/>
                </a:lnTo>
                <a:cubicBezTo>
                  <a:pt x="17843" y="341466"/>
                  <a:pt x="0" y="323567"/>
                  <a:pt x="0" y="301597"/>
                </a:cubicBezTo>
                <a:cubicBezTo>
                  <a:pt x="0" y="279531"/>
                  <a:pt x="17843" y="261727"/>
                  <a:pt x="39956" y="261727"/>
                </a:cubicBezTo>
                <a:close/>
                <a:moveTo>
                  <a:pt x="303937" y="159549"/>
                </a:moveTo>
                <a:cubicBezTo>
                  <a:pt x="320458" y="159549"/>
                  <a:pt x="333845" y="172910"/>
                  <a:pt x="333845" y="189494"/>
                </a:cubicBezTo>
                <a:lnTo>
                  <a:pt x="333845" y="413701"/>
                </a:lnTo>
                <a:cubicBezTo>
                  <a:pt x="333845" y="430190"/>
                  <a:pt x="320458" y="443646"/>
                  <a:pt x="303937" y="443646"/>
                </a:cubicBezTo>
                <a:cubicBezTo>
                  <a:pt x="287322" y="443646"/>
                  <a:pt x="273935" y="430190"/>
                  <a:pt x="273935" y="413701"/>
                </a:cubicBezTo>
                <a:lnTo>
                  <a:pt x="273935" y="189494"/>
                </a:lnTo>
                <a:cubicBezTo>
                  <a:pt x="273935" y="172910"/>
                  <a:pt x="287322" y="159549"/>
                  <a:pt x="303937" y="159549"/>
                </a:cubicBezTo>
                <a:close/>
                <a:moveTo>
                  <a:pt x="204027" y="159549"/>
                </a:moveTo>
                <a:cubicBezTo>
                  <a:pt x="220623" y="159549"/>
                  <a:pt x="233994" y="172910"/>
                  <a:pt x="233994" y="189493"/>
                </a:cubicBezTo>
                <a:lnTo>
                  <a:pt x="233994" y="465246"/>
                </a:lnTo>
                <a:lnTo>
                  <a:pt x="233994" y="573179"/>
                </a:lnTo>
                <a:cubicBezTo>
                  <a:pt x="233994" y="589762"/>
                  <a:pt x="220623" y="603123"/>
                  <a:pt x="204027" y="603123"/>
                </a:cubicBezTo>
                <a:cubicBezTo>
                  <a:pt x="187526" y="603123"/>
                  <a:pt x="174155" y="589762"/>
                  <a:pt x="174155" y="573179"/>
                </a:cubicBezTo>
                <a:lnTo>
                  <a:pt x="174155" y="465246"/>
                </a:lnTo>
                <a:lnTo>
                  <a:pt x="174155" y="189493"/>
                </a:lnTo>
                <a:cubicBezTo>
                  <a:pt x="174155" y="172910"/>
                  <a:pt x="187526" y="159549"/>
                  <a:pt x="204027" y="159549"/>
                </a:cubicBezTo>
                <a:close/>
                <a:moveTo>
                  <a:pt x="403776" y="0"/>
                </a:moveTo>
                <a:cubicBezTo>
                  <a:pt x="420289" y="0"/>
                  <a:pt x="433766" y="13454"/>
                  <a:pt x="433766" y="29940"/>
                </a:cubicBezTo>
                <a:lnTo>
                  <a:pt x="433766" y="137950"/>
                </a:lnTo>
                <a:lnTo>
                  <a:pt x="433766" y="413659"/>
                </a:lnTo>
                <a:cubicBezTo>
                  <a:pt x="433766" y="430145"/>
                  <a:pt x="420289" y="443504"/>
                  <a:pt x="403776" y="443504"/>
                </a:cubicBezTo>
                <a:cubicBezTo>
                  <a:pt x="387262" y="443504"/>
                  <a:pt x="373785" y="430145"/>
                  <a:pt x="373785" y="413659"/>
                </a:cubicBezTo>
                <a:lnTo>
                  <a:pt x="373785" y="137950"/>
                </a:lnTo>
                <a:lnTo>
                  <a:pt x="373785" y="29940"/>
                </a:lnTo>
                <a:cubicBezTo>
                  <a:pt x="373785" y="13454"/>
                  <a:pt x="387262" y="0"/>
                  <a:pt x="4037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3971" y="266660"/>
            <a:ext cx="8553335" cy="22311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/>
                </a:solidFill>
              </a:rPr>
              <a:t>在使用</a:t>
            </a:r>
            <a:r>
              <a:rPr lang="en-US" altLang="zh-CN" sz="2000" dirty="0">
                <a:solidFill>
                  <a:schemeClr val="tx1"/>
                </a:solidFill>
              </a:rPr>
              <a:t>After Effects</a:t>
            </a:r>
            <a:r>
              <a:rPr lang="zh-CN" altLang="zh-CN" sz="2000" dirty="0">
                <a:solidFill>
                  <a:schemeClr val="tx1"/>
                </a:solidFill>
              </a:rPr>
              <a:t>过程中，使用形状工具可以很快速简便地绘制出矢量图形</a:t>
            </a:r>
            <a:r>
              <a:rPr lang="en-US" altLang="zh-CN" sz="2000" dirty="0">
                <a:solidFill>
                  <a:schemeClr val="tx1"/>
                </a:solidFill>
              </a:rPr>
              <a:t>.</a:t>
            </a:r>
            <a:r>
              <a:rPr lang="zh-CN" altLang="zh-CN" sz="2000" dirty="0">
                <a:solidFill>
                  <a:schemeClr val="tx1"/>
                </a:solidFill>
              </a:rPr>
              <a:t>并且还可以为这些形状制作动画效果。</a:t>
            </a:r>
            <a:r>
              <a:rPr lang="en-US" altLang="zh-CN" sz="2000" dirty="0">
                <a:solidFill>
                  <a:schemeClr val="tx1"/>
                </a:solidFill>
              </a:rPr>
              <a:t>After Effects 2022</a:t>
            </a:r>
            <a:r>
              <a:rPr lang="zh-CN" altLang="zh-CN" sz="2000" dirty="0">
                <a:solidFill>
                  <a:schemeClr val="tx1"/>
                </a:solidFill>
              </a:rPr>
              <a:t>中形状工具还获得了升级与优化。尤其可以在形状属性组中看到颜料属性和路径变形属性。</a:t>
            </a:r>
          </a:p>
          <a:p>
            <a:endParaRPr lang="zh-CN" altLang="zh-CN" sz="24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矩形: 圆角 12"/>
          <p:cNvSpPr/>
          <p:nvPr/>
        </p:nvSpPr>
        <p:spPr>
          <a:xfrm>
            <a:off x="447675" y="793923"/>
            <a:ext cx="1524000" cy="58831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1796" y="8572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本节概论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2977" y="3840182"/>
            <a:ext cx="165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dirty="0"/>
              <a:t>本节知识思维导图：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6200000">
            <a:off x="2253007" y="1017598"/>
            <a:ext cx="191717" cy="14096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071428"/>
              </p:ext>
            </p:extLst>
          </p:nvPr>
        </p:nvGraphicFramePr>
        <p:xfrm>
          <a:off x="2613760" y="2791327"/>
          <a:ext cx="9369693" cy="3794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9115">
                  <a:extLst>
                    <a:ext uri="{9D8B030D-6E8A-4147-A177-3AD203B41FA5}">
                      <a16:colId xmlns:a16="http://schemas.microsoft.com/office/drawing/2014/main" val="3925319833"/>
                    </a:ext>
                  </a:extLst>
                </a:gridCol>
                <a:gridCol w="3739632">
                  <a:extLst>
                    <a:ext uri="{9D8B030D-6E8A-4147-A177-3AD203B41FA5}">
                      <a16:colId xmlns:a16="http://schemas.microsoft.com/office/drawing/2014/main" val="2267598890"/>
                    </a:ext>
                  </a:extLst>
                </a:gridCol>
                <a:gridCol w="2684245">
                  <a:extLst>
                    <a:ext uri="{9D8B030D-6E8A-4147-A177-3AD203B41FA5}">
                      <a16:colId xmlns:a16="http://schemas.microsoft.com/office/drawing/2014/main" val="436622126"/>
                    </a:ext>
                  </a:extLst>
                </a:gridCol>
                <a:gridCol w="1786701">
                  <a:extLst>
                    <a:ext uri="{9D8B030D-6E8A-4147-A177-3AD203B41FA5}">
                      <a16:colId xmlns:a16="http://schemas.microsoft.com/office/drawing/2014/main" val="2026753780"/>
                    </a:ext>
                  </a:extLst>
                </a:gridCol>
              </a:tblGrid>
              <a:tr h="361801">
                <a:tc rowSpan="6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形</a:t>
                      </a:r>
                      <a:endParaRPr lang="zh-CN" sz="14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状</a:t>
                      </a:r>
                      <a:endParaRPr lang="zh-CN" sz="14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的</a:t>
                      </a:r>
                      <a:endParaRPr lang="zh-CN" sz="14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应</a:t>
                      </a:r>
                      <a:endParaRPr lang="zh-CN" sz="14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分类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内容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重要程度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075999"/>
                  </a:ext>
                </a:extLst>
              </a:tr>
              <a:tr h="4341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形状的概述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形状的概述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✮✮✮✮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1774813"/>
                  </a:ext>
                </a:extLst>
              </a:tr>
              <a:tr h="7236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形状工具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形状工具的分类和使用方法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✮✮✮✮✮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7102919"/>
                  </a:ext>
                </a:extLst>
              </a:tr>
              <a:tr h="7236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钢笔工具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使用钢笔工具进行效果制作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✮✮✮✮✮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7905759"/>
                  </a:ext>
                </a:extLst>
              </a:tr>
              <a:tr h="7236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创建文字轮廓形状图层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介绍了创建文件轮廓形状图层的方法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✮✮✮✮✮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0159770"/>
                  </a:ext>
                </a:extLst>
              </a:tr>
              <a:tr h="4341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形状属性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了解形状的基本属性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✮✮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5442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5908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6"/>
          <p:cNvSpPr/>
          <p:nvPr>
            <p:custDataLst>
              <p:tags r:id="rId1"/>
            </p:custDataLst>
          </p:nvPr>
        </p:nvSpPr>
        <p:spPr>
          <a:xfrm>
            <a:off x="2581578" y="293822"/>
            <a:ext cx="9499327" cy="2696888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17" name="组合 16"/>
          <p:cNvGrpSpPr/>
          <p:nvPr/>
        </p:nvGrpSpPr>
        <p:grpSpPr>
          <a:xfrm>
            <a:off x="-116067" y="575952"/>
            <a:ext cx="2516914" cy="1069433"/>
            <a:chOff x="-116067" y="575952"/>
            <a:chExt cx="2516914" cy="1069433"/>
          </a:xfrm>
        </p:grpSpPr>
        <p:grpSp>
          <p:nvGrpSpPr>
            <p:cNvPr id="2" name="组合 1"/>
            <p:cNvGrpSpPr/>
            <p:nvPr/>
          </p:nvGrpSpPr>
          <p:grpSpPr>
            <a:xfrm>
              <a:off x="-116067" y="575952"/>
              <a:ext cx="2516914" cy="1069433"/>
              <a:chOff x="-116067" y="575952"/>
              <a:chExt cx="2516914" cy="1069433"/>
            </a:xfrm>
          </p:grpSpPr>
          <p:sp>
            <p:nvSpPr>
              <p:cNvPr id="3" name="等腰三角形 2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10818" y="575952"/>
                <a:ext cx="2166088" cy="1069433"/>
                <a:chOff x="84059" y="1595724"/>
                <a:chExt cx="2166088" cy="1651545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84059" y="1595724"/>
                  <a:ext cx="2166088" cy="1651545"/>
                  <a:chOff x="112295" y="1306286"/>
                  <a:chExt cx="2166088" cy="1651545"/>
                </a:xfrm>
              </p:grpSpPr>
              <p:sp>
                <p:nvSpPr>
                  <p:cNvPr id="8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" name="文本框 8"/>
                  <p:cNvSpPr txBox="1"/>
                  <p:nvPr/>
                </p:nvSpPr>
                <p:spPr>
                  <a:xfrm>
                    <a:off x="11229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" name="矩形 6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" name="矩形 4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125620" y="596248"/>
              <a:ext cx="190208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植物生长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775284" y="405387"/>
            <a:ext cx="9111916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素材位置 </a:t>
            </a:r>
            <a:r>
              <a:rPr lang="zh-CN" altLang="zh-CN" sz="2400" dirty="0"/>
              <a:t>实例文件</a:t>
            </a:r>
            <a:r>
              <a:rPr lang="en-US" altLang="zh-CN" sz="2400" dirty="0"/>
              <a:t>&gt;CH06&gt;</a:t>
            </a:r>
            <a:r>
              <a:rPr lang="zh-CN" altLang="zh-CN" sz="2400" dirty="0"/>
              <a:t>课堂案例——植物生长</a:t>
            </a:r>
            <a:r>
              <a:rPr lang="en-US" altLang="zh-CN" sz="2400" dirty="0"/>
              <a:t>&gt;</a:t>
            </a:r>
            <a:r>
              <a:rPr lang="zh-CN" altLang="zh-CN" sz="2400" dirty="0"/>
              <a:t>（素材）</a:t>
            </a:r>
          </a:p>
          <a:p>
            <a:r>
              <a:rPr lang="zh-CN" altLang="zh-CN" sz="2400" b="1" dirty="0"/>
              <a:t>实例位置 </a:t>
            </a:r>
            <a:r>
              <a:rPr lang="zh-CN" altLang="zh-CN" sz="2400" dirty="0"/>
              <a:t>实例文件</a:t>
            </a:r>
            <a:r>
              <a:rPr lang="en-US" altLang="zh-CN" sz="2400" dirty="0"/>
              <a:t>&gt;CH06&gt;</a:t>
            </a:r>
            <a:r>
              <a:rPr lang="zh-CN" altLang="zh-CN" sz="2400" dirty="0"/>
              <a:t>课堂案例——植物生长</a:t>
            </a:r>
            <a:r>
              <a:rPr lang="en-US" altLang="zh-CN" sz="2400" dirty="0"/>
              <a:t>.aep</a:t>
            </a:r>
            <a:endParaRPr lang="zh-CN" altLang="zh-CN" sz="2400" dirty="0"/>
          </a:p>
          <a:p>
            <a:r>
              <a:rPr lang="zh-CN" altLang="zh-CN" sz="2400" b="1" dirty="0"/>
              <a:t>难易指数 </a:t>
            </a:r>
            <a:r>
              <a:rPr lang="zh-CN" altLang="zh-CN" sz="2400" dirty="0"/>
              <a:t>★★☆☆☆</a:t>
            </a:r>
          </a:p>
          <a:p>
            <a:r>
              <a:rPr lang="zh-CN" altLang="zh-CN" sz="2400" dirty="0"/>
              <a:t>案例描述：本案例意在了解各种形状工具的分类和概念，并且使用相应的工具进行案例的制作，在很多文字以及图形上有着非常多样的运用。制作的效果如图</a:t>
            </a:r>
            <a:r>
              <a:rPr lang="en-US" altLang="zh-CN" sz="2400" dirty="0"/>
              <a:t>6-27</a:t>
            </a:r>
            <a:r>
              <a:rPr lang="zh-CN" altLang="zh-CN" sz="2400" dirty="0"/>
              <a:t>所示。</a:t>
            </a:r>
          </a:p>
          <a:p>
            <a:r>
              <a:rPr lang="zh-CN" altLang="zh-CN" sz="2400" b="1" dirty="0"/>
              <a:t>难易指数</a:t>
            </a:r>
            <a:r>
              <a:rPr lang="zh-CN" altLang="zh-CN" sz="2400" dirty="0"/>
              <a:t> ★★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5284" y="3498541"/>
            <a:ext cx="5518484" cy="245308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8528967" y="4471165"/>
            <a:ext cx="909223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6-27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3437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62652" y="98011"/>
            <a:ext cx="162736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16067" y="575952"/>
            <a:ext cx="2516914" cy="1069433"/>
            <a:chOff x="-116067" y="575952"/>
            <a:chExt cx="2516914" cy="1069433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516914" cy="1069433"/>
              <a:chOff x="-116067" y="575952"/>
              <a:chExt cx="2516914" cy="1069433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0818" y="575952"/>
                <a:ext cx="2166088" cy="1069433"/>
                <a:chOff x="84059" y="1595724"/>
                <a:chExt cx="2166088" cy="165154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84059" y="1595724"/>
                  <a:ext cx="2166088" cy="1651545"/>
                  <a:chOff x="112295" y="1306286"/>
                  <a:chExt cx="2166088" cy="1651545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11229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植物生长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65536" y="925873"/>
            <a:ext cx="3674843" cy="5705962"/>
            <a:chOff x="2581578" y="868113"/>
            <a:chExt cx="3674843" cy="6306543"/>
          </a:xfrm>
        </p:grpSpPr>
        <p:sp>
          <p:nvSpPr>
            <p:cNvPr id="14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581578" y="868113"/>
              <a:ext cx="3674843" cy="6157574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2679031" y="949516"/>
              <a:ext cx="3112169" cy="6225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步骤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01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：步骤启动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After Effects 2022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，导入学习资源中的“实例文件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&gt;CH06&gt;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课堂案例——植物生长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.aep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”文件，然后在“项目”面板中双击“植物生长”加载该合成，如图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6-28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所示。</a:t>
              </a:r>
              <a:endPara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15877" y="1267707"/>
            <a:ext cx="3438776" cy="493212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10154653" y="5199633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6-28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5688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6"/>
          <p:cNvSpPr/>
          <p:nvPr>
            <p:custDataLst>
              <p:tags r:id="rId1"/>
            </p:custDataLst>
          </p:nvPr>
        </p:nvSpPr>
        <p:spPr>
          <a:xfrm>
            <a:off x="2565537" y="733369"/>
            <a:ext cx="4861958" cy="6028379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2" name="矩形 1"/>
          <p:cNvSpPr/>
          <p:nvPr/>
        </p:nvSpPr>
        <p:spPr>
          <a:xfrm>
            <a:off x="2362652" y="98011"/>
            <a:ext cx="162736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16067" y="575952"/>
            <a:ext cx="2516914" cy="1069433"/>
            <a:chOff x="-116067" y="575952"/>
            <a:chExt cx="2516914" cy="1069433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516914" cy="1069433"/>
              <a:chOff x="-116067" y="575952"/>
              <a:chExt cx="2516914" cy="1069433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0818" y="575952"/>
                <a:ext cx="2166088" cy="1069433"/>
                <a:chOff x="84059" y="1595724"/>
                <a:chExt cx="2166088" cy="165154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84059" y="1595724"/>
                  <a:ext cx="2166088" cy="1651545"/>
                  <a:chOff x="112295" y="1306286"/>
                  <a:chExt cx="2166088" cy="1651545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11229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植物生长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727157" y="707694"/>
            <a:ext cx="453991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：加载完成后不要选中任何图层，直接选择“钢笔工具”，将“填充”设置为“无”，“描边”设置为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(195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156.0)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，“描边宽度”设置为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像素，随后绘制出图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6-29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所示的植物枝干。绘制时，要注意画每—笔之前都要选中该形状图层，这样绘制出的每—根线条都会在同一个图层上，可以防止多个图层莫名的产生，以影响后续操作。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01262" y="762873"/>
            <a:ext cx="3433011" cy="549354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9291020" y="6256421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6-29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6493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6"/>
          <p:cNvSpPr/>
          <p:nvPr>
            <p:custDataLst>
              <p:tags r:id="rId1"/>
            </p:custDataLst>
          </p:nvPr>
        </p:nvSpPr>
        <p:spPr>
          <a:xfrm>
            <a:off x="2565537" y="829621"/>
            <a:ext cx="9401874" cy="2811937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2" name="矩形 1"/>
          <p:cNvSpPr/>
          <p:nvPr/>
        </p:nvSpPr>
        <p:spPr>
          <a:xfrm>
            <a:off x="2362652" y="98011"/>
            <a:ext cx="162736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16067" y="575952"/>
            <a:ext cx="2516914" cy="1069433"/>
            <a:chOff x="-116067" y="575952"/>
            <a:chExt cx="2516914" cy="1069433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516914" cy="1069433"/>
              <a:chOff x="-116067" y="575952"/>
              <a:chExt cx="2516914" cy="1069433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0818" y="575952"/>
                <a:ext cx="2166088" cy="1069433"/>
                <a:chOff x="84059" y="1595724"/>
                <a:chExt cx="2166088" cy="165154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84059" y="1595724"/>
                  <a:ext cx="2166088" cy="1651545"/>
                  <a:chOff x="112295" y="1306286"/>
                  <a:chExt cx="2166088" cy="1651545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11229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植物生长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582778" y="814388"/>
            <a:ext cx="92081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：在绘制完成后，时间轴面板中会多出一个形状图层，随后为其添加一个“修剪路径” 属性，如图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6-30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帧处为此图层新添加的“修剪路径”属性添加关键帧，并为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0%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。接着在第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秒处设置“结束”为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100%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。并按快捷键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F9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把后一个关键帧的插值变为贝塞尔曲线。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2778" y="3957352"/>
            <a:ext cx="4572001" cy="250761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7158272" y="4703328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6-30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449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6"/>
          <p:cNvSpPr/>
          <p:nvPr>
            <p:custDataLst>
              <p:tags r:id="rId1"/>
            </p:custDataLst>
          </p:nvPr>
        </p:nvSpPr>
        <p:spPr>
          <a:xfrm>
            <a:off x="2565537" y="827041"/>
            <a:ext cx="3498378" cy="5589800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2" name="矩形 1"/>
          <p:cNvSpPr/>
          <p:nvPr/>
        </p:nvSpPr>
        <p:spPr>
          <a:xfrm>
            <a:off x="2362652" y="98011"/>
            <a:ext cx="162736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16067" y="575952"/>
            <a:ext cx="2516914" cy="1069433"/>
            <a:chOff x="-116067" y="575952"/>
            <a:chExt cx="2516914" cy="1069433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516914" cy="1069433"/>
              <a:chOff x="-116067" y="575952"/>
              <a:chExt cx="2516914" cy="1069433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0818" y="575952"/>
                <a:ext cx="2166088" cy="1069433"/>
                <a:chOff x="84059" y="1595724"/>
                <a:chExt cx="2166088" cy="165154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84059" y="1595724"/>
                  <a:ext cx="2166088" cy="1651545"/>
                  <a:chOff x="112295" y="1306286"/>
                  <a:chExt cx="2166088" cy="1651545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11229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植物生长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727157" y="814388"/>
            <a:ext cx="31121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：依旧不要选中任何图层，选择“椭圆工具”绘制图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6-31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所示的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9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个圆圈。绘制之前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将“填充”颜色设置为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(218,218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218)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，“描边”颜色设置为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(195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156.0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），“描边宽度”设置为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像素。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5009" y="868114"/>
            <a:ext cx="3580485" cy="534018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10443408" y="5500448"/>
            <a:ext cx="909223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6-31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292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3528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3" name="文本框 2"/>
          <p:cNvSpPr txBox="1"/>
          <p:nvPr/>
        </p:nvSpPr>
        <p:spPr>
          <a:xfrm>
            <a:off x="930042" y="2606075"/>
            <a:ext cx="14927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8310" y="3554278"/>
            <a:ext cx="17361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chemeClr val="bg1"/>
                </a:solidFill>
              </a:rPr>
              <a:t>CONTENT</a:t>
            </a:r>
            <a:endParaRPr lang="zh-CN" altLang="en-US" sz="2000" spc="3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416593" y="1216300"/>
            <a:ext cx="9573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spc="300" dirty="0">
                <a:solidFill>
                  <a:schemeClr val="bg2">
                    <a:lumMod val="25000"/>
                  </a:schemeClr>
                </a:solidFill>
              </a:rPr>
              <a:t>01</a:t>
            </a:r>
            <a:endParaRPr lang="zh-CN" altLang="en-US" sz="44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565164" y="120963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</a:rPr>
              <a:t>绘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</a:rPr>
              <a:t>画的应用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1" name="文本框 90"/>
          <p:cNvSpPr txBox="1"/>
          <p:nvPr>
            <p:custDataLst>
              <p:tags r:id="rId4"/>
            </p:custDataLst>
          </p:nvPr>
        </p:nvSpPr>
        <p:spPr>
          <a:xfrm>
            <a:off x="6565164" y="1715403"/>
            <a:ext cx="32188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 dirty="0" smtClean="0">
                <a:solidFill>
                  <a:schemeClr val="bg2">
                    <a:lumMod val="25000"/>
                  </a:schemeClr>
                </a:solidFill>
              </a:rPr>
              <a:t>The Application of Painting</a:t>
            </a:r>
            <a:endParaRPr lang="en-US" altLang="zh-CN" sz="1200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7" name="文本框 96"/>
          <p:cNvSpPr txBox="1"/>
          <p:nvPr>
            <p:custDataLst>
              <p:tags r:id="rId5"/>
            </p:custDataLst>
          </p:nvPr>
        </p:nvSpPr>
        <p:spPr>
          <a:xfrm>
            <a:off x="5416593" y="2988543"/>
            <a:ext cx="9573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spc="300" dirty="0">
                <a:solidFill>
                  <a:schemeClr val="bg2">
                    <a:lumMod val="25000"/>
                  </a:schemeClr>
                </a:solidFill>
              </a:rPr>
              <a:t>02</a:t>
            </a:r>
            <a:endParaRPr lang="zh-CN" altLang="en-US" sz="44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9" name="文本框 98"/>
          <p:cNvSpPr txBox="1"/>
          <p:nvPr>
            <p:custDataLst>
              <p:tags r:id="rId6"/>
            </p:custDataLst>
          </p:nvPr>
        </p:nvSpPr>
        <p:spPr>
          <a:xfrm>
            <a:off x="6565164" y="298188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</a:rPr>
              <a:t>形状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</a:rPr>
              <a:t>的应用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0" name="文本框 99"/>
          <p:cNvSpPr txBox="1"/>
          <p:nvPr>
            <p:custDataLst>
              <p:tags r:id="rId7"/>
            </p:custDataLst>
          </p:nvPr>
        </p:nvSpPr>
        <p:spPr>
          <a:xfrm>
            <a:off x="6565164" y="3487646"/>
            <a:ext cx="24851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spc="300" dirty="0" smtClean="0">
                <a:solidFill>
                  <a:schemeClr val="bg2">
                    <a:lumMod val="25000"/>
                  </a:schemeClr>
                </a:solidFill>
              </a:rPr>
              <a:t>Application of Shape</a:t>
            </a:r>
            <a:endParaRPr lang="en-US" altLang="zh-CN" sz="1200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2" name="文本框 101"/>
          <p:cNvSpPr txBox="1"/>
          <p:nvPr>
            <p:custDataLst>
              <p:tags r:id="rId8"/>
            </p:custDataLst>
          </p:nvPr>
        </p:nvSpPr>
        <p:spPr>
          <a:xfrm>
            <a:off x="5416593" y="4664533"/>
            <a:ext cx="9573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spc="300" dirty="0">
                <a:solidFill>
                  <a:schemeClr val="bg2">
                    <a:lumMod val="25000"/>
                  </a:schemeClr>
                </a:solidFill>
              </a:rPr>
              <a:t>03</a:t>
            </a:r>
            <a:endParaRPr lang="zh-CN" altLang="en-US" sz="44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4" name="文本框 103"/>
          <p:cNvSpPr txBox="1"/>
          <p:nvPr>
            <p:custDataLst>
              <p:tags r:id="rId9"/>
            </p:custDataLst>
          </p:nvPr>
        </p:nvSpPr>
        <p:spPr>
          <a:xfrm>
            <a:off x="6565265" y="4658093"/>
            <a:ext cx="2877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</a:rPr>
              <a:t>课后习题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6565164" y="5154909"/>
            <a:ext cx="24479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 dirty="0" smtClean="0">
                <a:solidFill>
                  <a:schemeClr val="bg2">
                    <a:lumMod val="25000"/>
                  </a:schemeClr>
                </a:solidFill>
              </a:rPr>
              <a:t>After class exercises</a:t>
            </a:r>
            <a:endParaRPr lang="en-US" altLang="zh-CN" sz="1200" spc="3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6"/>
          <p:cNvSpPr/>
          <p:nvPr>
            <p:custDataLst>
              <p:tags r:id="rId1"/>
            </p:custDataLst>
          </p:nvPr>
        </p:nvSpPr>
        <p:spPr>
          <a:xfrm>
            <a:off x="2388932" y="868113"/>
            <a:ext cx="9674731" cy="3914949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2" name="矩形 1"/>
          <p:cNvSpPr/>
          <p:nvPr/>
        </p:nvSpPr>
        <p:spPr>
          <a:xfrm>
            <a:off x="2362652" y="98011"/>
            <a:ext cx="162736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16067" y="575952"/>
            <a:ext cx="2516914" cy="1069433"/>
            <a:chOff x="-116067" y="575952"/>
            <a:chExt cx="2516914" cy="1069433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516914" cy="1069433"/>
              <a:chOff x="-116067" y="575952"/>
              <a:chExt cx="2516914" cy="1069433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0818" y="575952"/>
                <a:ext cx="2166088" cy="1069433"/>
                <a:chOff x="84059" y="1595724"/>
                <a:chExt cx="2166088" cy="165154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84059" y="1595724"/>
                  <a:ext cx="2166088" cy="1651545"/>
                  <a:chOff x="112295" y="1306286"/>
                  <a:chExt cx="2166088" cy="1651545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11229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植物生长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378695" y="787809"/>
            <a:ext cx="9684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：打开刚才绘画圆形新生成的形状图层，打开图层的下拉属性面板后，选择所有的椭圆图层，点击任何一个图层的下拉菜单中找到“变形：椭圆”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随后在此层中找到比例，然后在第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秒处设置其为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0%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，并激活关键帧。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接着在第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秒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帧处设置其为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120%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，在第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秒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帧处设置其为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90%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，在第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秒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帧处设置其为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100%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。最后选中设置的所有关键帧，按快捷键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F9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把这些关键帧的插值都变为贝塞尔曲线，如图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6-32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6-33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2989" y="4959525"/>
            <a:ext cx="5871411" cy="1489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8665380" y="5148264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6-32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2536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6"/>
          <p:cNvSpPr/>
          <p:nvPr>
            <p:custDataLst>
              <p:tags r:id="rId1"/>
            </p:custDataLst>
          </p:nvPr>
        </p:nvSpPr>
        <p:spPr>
          <a:xfrm>
            <a:off x="2526034" y="2695227"/>
            <a:ext cx="9401874" cy="1263772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2" name="矩形 1"/>
          <p:cNvSpPr/>
          <p:nvPr/>
        </p:nvSpPr>
        <p:spPr>
          <a:xfrm>
            <a:off x="2362652" y="98011"/>
            <a:ext cx="162736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16067" y="575952"/>
            <a:ext cx="2516914" cy="1069433"/>
            <a:chOff x="-116067" y="575952"/>
            <a:chExt cx="2516914" cy="1069433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516914" cy="1069433"/>
              <a:chOff x="-116067" y="575952"/>
              <a:chExt cx="2516914" cy="1069433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0818" y="575952"/>
                <a:ext cx="2166088" cy="1069433"/>
                <a:chOff x="84059" y="1595724"/>
                <a:chExt cx="2166088" cy="165154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84059" y="1595724"/>
                  <a:ext cx="2166088" cy="1651545"/>
                  <a:chOff x="112295" y="1306286"/>
                  <a:chExt cx="2166088" cy="1651545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11229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植物生长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图片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56803" y="762873"/>
            <a:ext cx="7301597" cy="178782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10058400" y="1229886"/>
            <a:ext cx="14117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6-33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79034" y="2711460"/>
            <a:ext cx="8871284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06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：此时如果发现某些线条的生长方向不对，可以单独找到该线条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然后单击相应的“反转路径方向”按钮，如图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6-34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56803" y="4135270"/>
            <a:ext cx="4670692" cy="125487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5269834" y="4508791"/>
            <a:ext cx="320842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6-34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60246" y="5613883"/>
            <a:ext cx="7706701" cy="835042"/>
            <a:chOff x="2560246" y="5453463"/>
            <a:chExt cx="7706701" cy="835042"/>
          </a:xfrm>
        </p:grpSpPr>
        <p:sp>
          <p:nvSpPr>
            <p:cNvPr id="20" name="圆角矩形 6"/>
            <p:cNvSpPr/>
            <p:nvPr>
              <p:custDataLst>
                <p:tags r:id="rId2"/>
              </p:custDataLst>
            </p:nvPr>
          </p:nvSpPr>
          <p:spPr>
            <a:xfrm>
              <a:off x="2643602" y="5453463"/>
              <a:ext cx="7623345" cy="835042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60246" y="5502241"/>
              <a:ext cx="7378943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步骤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07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：渲染并输出动画，最终效果如图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6-35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所示。</a:t>
              </a:r>
              <a:endPara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90601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62652" y="98011"/>
            <a:ext cx="162736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16067" y="575952"/>
            <a:ext cx="2516914" cy="1069433"/>
            <a:chOff x="-116067" y="575952"/>
            <a:chExt cx="2516914" cy="1069433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516914" cy="1069433"/>
              <a:chOff x="-116067" y="575952"/>
              <a:chExt cx="2516914" cy="1069433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0818" y="575952"/>
                <a:ext cx="2166088" cy="1069433"/>
                <a:chOff x="84059" y="1595724"/>
                <a:chExt cx="2166088" cy="165154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84059" y="1595724"/>
                  <a:ext cx="2166088" cy="1651545"/>
                  <a:chOff x="112295" y="1306286"/>
                  <a:chExt cx="2166088" cy="1651545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11229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植物生长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04625" y="1037966"/>
            <a:ext cx="8540891" cy="835042"/>
            <a:chOff x="2560246" y="5453463"/>
            <a:chExt cx="7706701" cy="835042"/>
          </a:xfrm>
        </p:grpSpPr>
        <p:sp>
          <p:nvSpPr>
            <p:cNvPr id="14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643602" y="5453463"/>
              <a:ext cx="7623345" cy="835042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2560246" y="5502241"/>
              <a:ext cx="7378943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步骤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07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：渲染并输出动画，最终效果如图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6-35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所示。</a:t>
              </a:r>
              <a:endPara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87981" y="2526070"/>
            <a:ext cx="5008482" cy="238281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8071822" y="3411260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6-35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8877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6"/>
          <p:cNvSpPr/>
          <p:nvPr>
            <p:custDataLst>
              <p:tags r:id="rId1"/>
            </p:custDataLst>
          </p:nvPr>
        </p:nvSpPr>
        <p:spPr>
          <a:xfrm>
            <a:off x="2638574" y="807973"/>
            <a:ext cx="4163279" cy="5632310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516914" cy="1117559"/>
            <a:chOff x="-116067" y="575952"/>
            <a:chExt cx="2516914" cy="1117559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17559"/>
              <a:chOff x="-116067" y="575952"/>
              <a:chExt cx="2516914" cy="1117559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54499" cy="1117559"/>
                <a:chOff x="169200" y="1595724"/>
                <a:chExt cx="2154499" cy="172586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54499" cy="1725867"/>
                  <a:chOff x="197436" y="1306286"/>
                  <a:chExt cx="2154499" cy="172586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72715" y="174882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形状的概述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638574" y="145418"/>
            <a:ext cx="1620957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矢量图形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38574" y="807972"/>
            <a:ext cx="416327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在图形说法上，经常可以听到有矢量图形的说法，而矢量图形的直线或曲线都是由计算机中的数学算法来定义的，并且运用了几何学的特征来描述这些形状。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矢量图形的优势在于即使它被放大了很多倍，图形的边缘依然是光滑平整没有任何棱角的，如图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6-36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36505" y="862514"/>
            <a:ext cx="3127747" cy="544203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10895232" y="5721439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6-36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7684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575952"/>
            <a:ext cx="2516914" cy="1117559"/>
            <a:chOff x="-116067" y="575952"/>
            <a:chExt cx="2516914" cy="1117559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17559"/>
              <a:chOff x="-116067" y="575952"/>
              <a:chExt cx="2516914" cy="1117559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54499" cy="1117559"/>
                <a:chOff x="169200" y="1595724"/>
                <a:chExt cx="2154499" cy="172586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54499" cy="1725867"/>
                  <a:chOff x="197436" y="1306286"/>
                  <a:chExt cx="2154499" cy="172586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72715" y="174882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形状的概述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638574" y="145418"/>
            <a:ext cx="1620957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位图图像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00751" y="859277"/>
            <a:ext cx="4599506" cy="5477355"/>
            <a:chOff x="2700751" y="859277"/>
            <a:chExt cx="9138322" cy="3008773"/>
          </a:xfrm>
        </p:grpSpPr>
        <p:sp>
          <p:nvSpPr>
            <p:cNvPr id="14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700751" y="877545"/>
              <a:ext cx="9138321" cy="2990505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2855494" y="859277"/>
              <a:ext cx="8983579" cy="2797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位图图像由通俗意义上不同颜色信息的像素点组合而成，其图像质量取决于图像的分辨率。图像的分辨率越高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,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图像看起来就越清晰。相应的图像文件需要的存储空间也就越大，所以放大位图图像并达到一定程度时，图像的边缘会出现锯齿现象，也就是像素点。如图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6-37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所示。</a:t>
              </a:r>
              <a:endPara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1732" y="1120932"/>
            <a:ext cx="3374836" cy="4890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9193225" y="6085986"/>
            <a:ext cx="1217001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6-37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96490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6"/>
          <p:cNvSpPr/>
          <p:nvPr>
            <p:custDataLst>
              <p:tags r:id="rId1"/>
            </p:custDataLst>
          </p:nvPr>
        </p:nvSpPr>
        <p:spPr>
          <a:xfrm>
            <a:off x="2700751" y="892533"/>
            <a:ext cx="9298744" cy="2886845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516914" cy="1117559"/>
            <a:chOff x="-116067" y="575952"/>
            <a:chExt cx="2516914" cy="1117559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17559"/>
              <a:chOff x="-116067" y="575952"/>
              <a:chExt cx="2516914" cy="1117559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54499" cy="1117559"/>
                <a:chOff x="169200" y="1595724"/>
                <a:chExt cx="2154499" cy="172586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54499" cy="1725867"/>
                  <a:chOff x="197436" y="1306286"/>
                  <a:chExt cx="2154499" cy="172586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72715" y="174882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形状的概述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997647" y="145418"/>
            <a:ext cx="902811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路径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97646" y="862514"/>
            <a:ext cx="90018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蒙版和形状都是基于路径的概念，也就是通常所说的点动成线、线动成面的具象表现，不过此时的线可以是直线也可以是曲线。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After Effects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中，可以使用形状工具来绘制标准的几何形状路径。比如可以用 “钢笔工具”来绘制复杂的形状路径，并且可以操控手柄改变路径的形状，如图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6-38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79100" y="3833920"/>
            <a:ext cx="5272405" cy="173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4491961" y="5637988"/>
            <a:ext cx="83708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6-38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3060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575952"/>
            <a:ext cx="2516914" cy="1117559"/>
            <a:chOff x="-116067" y="575952"/>
            <a:chExt cx="2516914" cy="1117559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17559"/>
              <a:chOff x="-116067" y="575952"/>
              <a:chExt cx="2516914" cy="1117559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54499" cy="1117559"/>
                <a:chOff x="169200" y="1595724"/>
                <a:chExt cx="2154499" cy="172586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54499" cy="1725867"/>
                  <a:chOff x="197436" y="1306286"/>
                  <a:chExt cx="2154499" cy="172586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72715" y="174882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形状的概述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997647" y="145418"/>
            <a:ext cx="902811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路径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44719" y="807972"/>
            <a:ext cx="932269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技术小提示</a:t>
            </a:r>
            <a:endParaRPr lang="zh-CN" altLang="zh-CN" b="1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After Effects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中，路径具有两种不同的点，即角点和平滑点。平滑点连接的是平滑的曲线。其出点和入点的方向控制手柄在同一条直线上，如图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6-39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所示。对于角点而言，连接角点的两条曲线在角点处发生了突变，曲线的出点和入点的方向控制手柄不在同—条直线上，如图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6-40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6 39"/>
          <p:cNvPicPr/>
          <p:nvPr/>
        </p:nvPicPr>
        <p:blipFill>
          <a:blip r:embed="rId2"/>
          <a:stretch>
            <a:fillRect/>
          </a:stretch>
        </p:blipFill>
        <p:spPr>
          <a:xfrm>
            <a:off x="2910889" y="3589839"/>
            <a:ext cx="1869658" cy="269866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260360" y="4570748"/>
            <a:ext cx="83708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6-39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 descr="6 40"/>
          <p:cNvPicPr/>
          <p:nvPr/>
        </p:nvPicPr>
        <p:blipFill>
          <a:blip r:embed="rId3"/>
          <a:stretch>
            <a:fillRect/>
          </a:stretch>
        </p:blipFill>
        <p:spPr>
          <a:xfrm>
            <a:off x="7499934" y="3300961"/>
            <a:ext cx="1788445" cy="298754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288379" y="4431341"/>
            <a:ext cx="114486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6-40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8306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6"/>
          <p:cNvSpPr/>
          <p:nvPr>
            <p:custDataLst>
              <p:tags r:id="rId1"/>
            </p:custDataLst>
          </p:nvPr>
        </p:nvSpPr>
        <p:spPr>
          <a:xfrm>
            <a:off x="2700751" y="4539915"/>
            <a:ext cx="9298744" cy="138544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14" name="圆角矩形 6"/>
          <p:cNvSpPr/>
          <p:nvPr>
            <p:custDataLst>
              <p:tags r:id="rId2"/>
            </p:custDataLst>
          </p:nvPr>
        </p:nvSpPr>
        <p:spPr>
          <a:xfrm>
            <a:off x="2700751" y="892534"/>
            <a:ext cx="9298744" cy="138544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516914" cy="1117559"/>
            <a:chOff x="-116067" y="575952"/>
            <a:chExt cx="2516914" cy="1117559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17559"/>
              <a:chOff x="-116067" y="575952"/>
              <a:chExt cx="2516914" cy="1117559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54499" cy="1117559"/>
                <a:chOff x="169200" y="1595724"/>
                <a:chExt cx="2154499" cy="172586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54499" cy="1725867"/>
                  <a:chOff x="197436" y="1306286"/>
                  <a:chExt cx="2154499" cy="172586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72715" y="174882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形状的概述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997647" y="145418"/>
            <a:ext cx="902811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路径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57015" y="862514"/>
            <a:ext cx="888955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另外用户可以结合角点和平滑点来绘制各种路径形状，即使在绘制完成后也可以对这些点进行调整，如图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6-41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0751" y="2358690"/>
            <a:ext cx="2657312" cy="211705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2997646" y="4539915"/>
            <a:ext cx="8841427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但是，当调节平滑点上的一个方向控制手柄时，上一个方向控制手柄也会发生改变，如图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6-42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91082" y="3417218"/>
            <a:ext cx="3371436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4384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6-41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13712" y="2358690"/>
            <a:ext cx="2089067" cy="197871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矩形 19"/>
          <p:cNvSpPr/>
          <p:nvPr/>
        </p:nvSpPr>
        <p:spPr>
          <a:xfrm>
            <a:off x="10179508" y="3348045"/>
            <a:ext cx="909223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6-42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0057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575952"/>
            <a:ext cx="2516914" cy="1117559"/>
            <a:chOff x="-116067" y="575952"/>
            <a:chExt cx="2516914" cy="1117559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17559"/>
              <a:chOff x="-116067" y="575952"/>
              <a:chExt cx="2516914" cy="1117559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54499" cy="1117559"/>
                <a:chOff x="169200" y="1595724"/>
                <a:chExt cx="2154499" cy="172586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54499" cy="1725867"/>
                  <a:chOff x="197436" y="1306286"/>
                  <a:chExt cx="2154499" cy="172586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72715" y="174882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形状的概述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997647" y="145418"/>
            <a:ext cx="902811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路径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700751" y="892534"/>
            <a:ext cx="9298744" cy="138544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14" name="矩形 13"/>
          <p:cNvSpPr/>
          <p:nvPr/>
        </p:nvSpPr>
        <p:spPr>
          <a:xfrm>
            <a:off x="2901395" y="997838"/>
            <a:ext cx="8809342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当调节角点上的一个方向控制手柄时，另外一个方向控制手柄不会发生改变，如图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6-43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40972" y="2804678"/>
            <a:ext cx="3187111" cy="297048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6404832" y="4036002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阁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6-43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6708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777336" y="535843"/>
            <a:ext cx="9298744" cy="138544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777336" y="596248"/>
            <a:ext cx="9045696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在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After Effects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中，使用形状工具时，不仅可以创建形状图层，也可以创建所选形状的路径。如图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6-44</a:t>
            </a:r>
            <a:r>
              <a:rPr lang="zh-CN" altLang="zh-CN" sz="2400" kern="100" dirty="0" smtClean="0">
                <a:latin typeface="+mn-ea"/>
                <a:cs typeface="宋体" panose="02010600030101010101" pitchFamily="2" charset="-122"/>
              </a:rPr>
              <a:t>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3207" y="2186939"/>
            <a:ext cx="4037614" cy="268986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7191982" y="3277953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6-44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014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40815"/>
            <a:ext cx="12192000" cy="29763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cxnSp>
        <p:nvCxnSpPr>
          <p:cNvPr id="4" name="直接连接符 3"/>
          <p:cNvCxnSpPr>
            <a:stCxn id="2" idx="1"/>
          </p:cNvCxnSpPr>
          <p:nvPr/>
        </p:nvCxnSpPr>
        <p:spPr>
          <a:xfrm flipV="1">
            <a:off x="0" y="3309257"/>
            <a:ext cx="2598057" cy="119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3429000"/>
            <a:ext cx="30044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87543" y="3429000"/>
            <a:ext cx="30044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543958" y="2351770"/>
            <a:ext cx="1104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Part 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3" name="test_90790"/>
          <p:cNvSpPr/>
          <p:nvPr/>
        </p:nvSpPr>
        <p:spPr>
          <a:xfrm>
            <a:off x="5910565" y="4135899"/>
            <a:ext cx="370870" cy="480263"/>
          </a:xfrm>
          <a:custGeom>
            <a:avLst/>
            <a:gdLst>
              <a:gd name="connsiteX0" fmla="*/ 198712 w 469613"/>
              <a:gd name="connsiteY0" fmla="*/ 491417 h 608132"/>
              <a:gd name="connsiteX1" fmla="*/ 371809 w 469613"/>
              <a:gd name="connsiteY1" fmla="*/ 491417 h 608132"/>
              <a:gd name="connsiteX2" fmla="*/ 371809 w 469613"/>
              <a:gd name="connsiteY2" fmla="*/ 514068 h 608132"/>
              <a:gd name="connsiteX3" fmla="*/ 198712 w 469613"/>
              <a:gd name="connsiteY3" fmla="*/ 514068 h 608132"/>
              <a:gd name="connsiteX4" fmla="*/ 106118 w 469613"/>
              <a:gd name="connsiteY4" fmla="*/ 453480 h 608132"/>
              <a:gd name="connsiteX5" fmla="*/ 106118 w 469613"/>
              <a:gd name="connsiteY5" fmla="*/ 491461 h 608132"/>
              <a:gd name="connsiteX6" fmla="*/ 144037 w 469613"/>
              <a:gd name="connsiteY6" fmla="*/ 491461 h 608132"/>
              <a:gd name="connsiteX7" fmla="*/ 144037 w 469613"/>
              <a:gd name="connsiteY7" fmla="*/ 453480 h 608132"/>
              <a:gd name="connsiteX8" fmla="*/ 83479 w 469613"/>
              <a:gd name="connsiteY8" fmla="*/ 430872 h 608132"/>
              <a:gd name="connsiteX9" fmla="*/ 166676 w 469613"/>
              <a:gd name="connsiteY9" fmla="*/ 430872 h 608132"/>
              <a:gd name="connsiteX10" fmla="*/ 166676 w 469613"/>
              <a:gd name="connsiteY10" fmla="*/ 514069 h 608132"/>
              <a:gd name="connsiteX11" fmla="*/ 83479 w 469613"/>
              <a:gd name="connsiteY11" fmla="*/ 514069 h 608132"/>
              <a:gd name="connsiteX12" fmla="*/ 198712 w 469613"/>
              <a:gd name="connsiteY12" fmla="*/ 379077 h 608132"/>
              <a:gd name="connsiteX13" fmla="*/ 371809 w 469613"/>
              <a:gd name="connsiteY13" fmla="*/ 379077 h 608132"/>
              <a:gd name="connsiteX14" fmla="*/ 371809 w 469613"/>
              <a:gd name="connsiteY14" fmla="*/ 401728 h 608132"/>
              <a:gd name="connsiteX15" fmla="*/ 198712 w 469613"/>
              <a:gd name="connsiteY15" fmla="*/ 401728 h 608132"/>
              <a:gd name="connsiteX16" fmla="*/ 106118 w 469613"/>
              <a:gd name="connsiteY16" fmla="*/ 341222 h 608132"/>
              <a:gd name="connsiteX17" fmla="*/ 106118 w 469613"/>
              <a:gd name="connsiteY17" fmla="*/ 379109 h 608132"/>
              <a:gd name="connsiteX18" fmla="*/ 144037 w 469613"/>
              <a:gd name="connsiteY18" fmla="*/ 379109 h 608132"/>
              <a:gd name="connsiteX19" fmla="*/ 144037 w 469613"/>
              <a:gd name="connsiteY19" fmla="*/ 341222 h 608132"/>
              <a:gd name="connsiteX20" fmla="*/ 83479 w 469613"/>
              <a:gd name="connsiteY20" fmla="*/ 318602 h 608132"/>
              <a:gd name="connsiteX21" fmla="*/ 166676 w 469613"/>
              <a:gd name="connsiteY21" fmla="*/ 318602 h 608132"/>
              <a:gd name="connsiteX22" fmla="*/ 166676 w 469613"/>
              <a:gd name="connsiteY22" fmla="*/ 401728 h 608132"/>
              <a:gd name="connsiteX23" fmla="*/ 83479 w 469613"/>
              <a:gd name="connsiteY23" fmla="*/ 401728 h 608132"/>
              <a:gd name="connsiteX24" fmla="*/ 198712 w 469613"/>
              <a:gd name="connsiteY24" fmla="*/ 266878 h 608132"/>
              <a:gd name="connsiteX25" fmla="*/ 371809 w 469613"/>
              <a:gd name="connsiteY25" fmla="*/ 266878 h 608132"/>
              <a:gd name="connsiteX26" fmla="*/ 371809 w 469613"/>
              <a:gd name="connsiteY26" fmla="*/ 289459 h 608132"/>
              <a:gd name="connsiteX27" fmla="*/ 198712 w 469613"/>
              <a:gd name="connsiteY27" fmla="*/ 289459 h 608132"/>
              <a:gd name="connsiteX28" fmla="*/ 106118 w 469613"/>
              <a:gd name="connsiteY28" fmla="*/ 228870 h 608132"/>
              <a:gd name="connsiteX29" fmla="*/ 106118 w 469613"/>
              <a:gd name="connsiteY29" fmla="*/ 266851 h 608132"/>
              <a:gd name="connsiteX30" fmla="*/ 144037 w 469613"/>
              <a:gd name="connsiteY30" fmla="*/ 266851 h 608132"/>
              <a:gd name="connsiteX31" fmla="*/ 144037 w 469613"/>
              <a:gd name="connsiteY31" fmla="*/ 228870 h 608132"/>
              <a:gd name="connsiteX32" fmla="*/ 83479 w 469613"/>
              <a:gd name="connsiteY32" fmla="*/ 206262 h 608132"/>
              <a:gd name="connsiteX33" fmla="*/ 166676 w 469613"/>
              <a:gd name="connsiteY33" fmla="*/ 206262 h 608132"/>
              <a:gd name="connsiteX34" fmla="*/ 166676 w 469613"/>
              <a:gd name="connsiteY34" fmla="*/ 289459 h 608132"/>
              <a:gd name="connsiteX35" fmla="*/ 83479 w 469613"/>
              <a:gd name="connsiteY35" fmla="*/ 289459 h 608132"/>
              <a:gd name="connsiteX36" fmla="*/ 198712 w 469613"/>
              <a:gd name="connsiteY36" fmla="*/ 154609 h 608132"/>
              <a:gd name="connsiteX37" fmla="*/ 371809 w 469613"/>
              <a:gd name="connsiteY37" fmla="*/ 154609 h 608132"/>
              <a:gd name="connsiteX38" fmla="*/ 371809 w 469613"/>
              <a:gd name="connsiteY38" fmla="*/ 177260 h 608132"/>
              <a:gd name="connsiteX39" fmla="*/ 198712 w 469613"/>
              <a:gd name="connsiteY39" fmla="*/ 177260 h 608132"/>
              <a:gd name="connsiteX40" fmla="*/ 106118 w 469613"/>
              <a:gd name="connsiteY40" fmla="*/ 116672 h 608132"/>
              <a:gd name="connsiteX41" fmla="*/ 106118 w 469613"/>
              <a:gd name="connsiteY41" fmla="*/ 154653 h 608132"/>
              <a:gd name="connsiteX42" fmla="*/ 144037 w 469613"/>
              <a:gd name="connsiteY42" fmla="*/ 154653 h 608132"/>
              <a:gd name="connsiteX43" fmla="*/ 144037 w 469613"/>
              <a:gd name="connsiteY43" fmla="*/ 116672 h 608132"/>
              <a:gd name="connsiteX44" fmla="*/ 83479 w 469613"/>
              <a:gd name="connsiteY44" fmla="*/ 94064 h 608132"/>
              <a:gd name="connsiteX45" fmla="*/ 166676 w 469613"/>
              <a:gd name="connsiteY45" fmla="*/ 94064 h 608132"/>
              <a:gd name="connsiteX46" fmla="*/ 166676 w 469613"/>
              <a:gd name="connsiteY46" fmla="*/ 177261 h 608132"/>
              <a:gd name="connsiteX47" fmla="*/ 83479 w 469613"/>
              <a:gd name="connsiteY47" fmla="*/ 177261 h 608132"/>
              <a:gd name="connsiteX48" fmla="*/ 355493 w 469613"/>
              <a:gd name="connsiteY48" fmla="*/ 38545 h 608132"/>
              <a:gd name="connsiteX49" fmla="*/ 355493 w 469613"/>
              <a:gd name="connsiteY49" fmla="*/ 114053 h 608132"/>
              <a:gd name="connsiteX50" fmla="*/ 431007 w 469613"/>
              <a:gd name="connsiteY50" fmla="*/ 114053 h 608132"/>
              <a:gd name="connsiteX51" fmla="*/ 22643 w 469613"/>
              <a:gd name="connsiteY51" fmla="*/ 22607 h 608132"/>
              <a:gd name="connsiteX52" fmla="*/ 22643 w 469613"/>
              <a:gd name="connsiteY52" fmla="*/ 585525 h 608132"/>
              <a:gd name="connsiteX53" fmla="*/ 446970 w 469613"/>
              <a:gd name="connsiteY53" fmla="*/ 585525 h 608132"/>
              <a:gd name="connsiteX54" fmla="*/ 446970 w 469613"/>
              <a:gd name="connsiteY54" fmla="*/ 136660 h 608132"/>
              <a:gd name="connsiteX55" fmla="*/ 332850 w 469613"/>
              <a:gd name="connsiteY55" fmla="*/ 136660 h 608132"/>
              <a:gd name="connsiteX56" fmla="*/ 332850 w 469613"/>
              <a:gd name="connsiteY56" fmla="*/ 22607 h 608132"/>
              <a:gd name="connsiteX57" fmla="*/ 0 w 469613"/>
              <a:gd name="connsiteY57" fmla="*/ 0 h 608132"/>
              <a:gd name="connsiteX58" fmla="*/ 348813 w 469613"/>
              <a:gd name="connsiteY58" fmla="*/ 0 h 608132"/>
              <a:gd name="connsiteX59" fmla="*/ 469613 w 469613"/>
              <a:gd name="connsiteY59" fmla="*/ 120609 h 608132"/>
              <a:gd name="connsiteX60" fmla="*/ 469613 w 469613"/>
              <a:gd name="connsiteY60" fmla="*/ 608132 h 608132"/>
              <a:gd name="connsiteX61" fmla="*/ 0 w 469613"/>
              <a:gd name="connsiteY61" fmla="*/ 608132 h 60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69613" h="608132">
                <a:moveTo>
                  <a:pt x="198712" y="491417"/>
                </a:moveTo>
                <a:lnTo>
                  <a:pt x="371809" y="491417"/>
                </a:lnTo>
                <a:lnTo>
                  <a:pt x="371809" y="514068"/>
                </a:lnTo>
                <a:lnTo>
                  <a:pt x="198712" y="514068"/>
                </a:lnTo>
                <a:close/>
                <a:moveTo>
                  <a:pt x="106118" y="453480"/>
                </a:moveTo>
                <a:lnTo>
                  <a:pt x="106118" y="491461"/>
                </a:lnTo>
                <a:lnTo>
                  <a:pt x="144037" y="491461"/>
                </a:lnTo>
                <a:lnTo>
                  <a:pt x="144037" y="453480"/>
                </a:lnTo>
                <a:close/>
                <a:moveTo>
                  <a:pt x="83479" y="430872"/>
                </a:moveTo>
                <a:lnTo>
                  <a:pt x="166676" y="430872"/>
                </a:lnTo>
                <a:lnTo>
                  <a:pt x="166676" y="514069"/>
                </a:lnTo>
                <a:lnTo>
                  <a:pt x="83479" y="514069"/>
                </a:lnTo>
                <a:close/>
                <a:moveTo>
                  <a:pt x="198712" y="379077"/>
                </a:moveTo>
                <a:lnTo>
                  <a:pt x="371809" y="379077"/>
                </a:lnTo>
                <a:lnTo>
                  <a:pt x="371809" y="401728"/>
                </a:lnTo>
                <a:lnTo>
                  <a:pt x="198712" y="401728"/>
                </a:lnTo>
                <a:close/>
                <a:moveTo>
                  <a:pt x="106118" y="341222"/>
                </a:moveTo>
                <a:lnTo>
                  <a:pt x="106118" y="379109"/>
                </a:lnTo>
                <a:lnTo>
                  <a:pt x="144037" y="379109"/>
                </a:lnTo>
                <a:lnTo>
                  <a:pt x="144037" y="341222"/>
                </a:lnTo>
                <a:close/>
                <a:moveTo>
                  <a:pt x="83479" y="318602"/>
                </a:moveTo>
                <a:lnTo>
                  <a:pt x="166676" y="318602"/>
                </a:lnTo>
                <a:lnTo>
                  <a:pt x="166676" y="401728"/>
                </a:lnTo>
                <a:lnTo>
                  <a:pt x="83479" y="401728"/>
                </a:lnTo>
                <a:close/>
                <a:moveTo>
                  <a:pt x="198712" y="266878"/>
                </a:moveTo>
                <a:lnTo>
                  <a:pt x="371809" y="266878"/>
                </a:lnTo>
                <a:lnTo>
                  <a:pt x="371809" y="289459"/>
                </a:lnTo>
                <a:lnTo>
                  <a:pt x="198712" y="289459"/>
                </a:lnTo>
                <a:close/>
                <a:moveTo>
                  <a:pt x="106118" y="228870"/>
                </a:moveTo>
                <a:lnTo>
                  <a:pt x="106118" y="266851"/>
                </a:lnTo>
                <a:lnTo>
                  <a:pt x="144037" y="266851"/>
                </a:lnTo>
                <a:lnTo>
                  <a:pt x="144037" y="228870"/>
                </a:lnTo>
                <a:close/>
                <a:moveTo>
                  <a:pt x="83479" y="206262"/>
                </a:moveTo>
                <a:lnTo>
                  <a:pt x="166676" y="206262"/>
                </a:lnTo>
                <a:lnTo>
                  <a:pt x="166676" y="289459"/>
                </a:lnTo>
                <a:lnTo>
                  <a:pt x="83479" y="289459"/>
                </a:lnTo>
                <a:close/>
                <a:moveTo>
                  <a:pt x="198712" y="154609"/>
                </a:moveTo>
                <a:lnTo>
                  <a:pt x="371809" y="154609"/>
                </a:lnTo>
                <a:lnTo>
                  <a:pt x="371809" y="177260"/>
                </a:lnTo>
                <a:lnTo>
                  <a:pt x="198712" y="177260"/>
                </a:lnTo>
                <a:close/>
                <a:moveTo>
                  <a:pt x="106118" y="116672"/>
                </a:moveTo>
                <a:lnTo>
                  <a:pt x="106118" y="154653"/>
                </a:lnTo>
                <a:lnTo>
                  <a:pt x="144037" y="154653"/>
                </a:lnTo>
                <a:lnTo>
                  <a:pt x="144037" y="116672"/>
                </a:lnTo>
                <a:close/>
                <a:moveTo>
                  <a:pt x="83479" y="94064"/>
                </a:moveTo>
                <a:lnTo>
                  <a:pt x="166676" y="94064"/>
                </a:lnTo>
                <a:lnTo>
                  <a:pt x="166676" y="177261"/>
                </a:lnTo>
                <a:lnTo>
                  <a:pt x="83479" y="177261"/>
                </a:lnTo>
                <a:close/>
                <a:moveTo>
                  <a:pt x="355493" y="38545"/>
                </a:moveTo>
                <a:lnTo>
                  <a:pt x="355493" y="114053"/>
                </a:lnTo>
                <a:lnTo>
                  <a:pt x="431007" y="114053"/>
                </a:lnTo>
                <a:close/>
                <a:moveTo>
                  <a:pt x="22643" y="22607"/>
                </a:moveTo>
                <a:lnTo>
                  <a:pt x="22643" y="585525"/>
                </a:lnTo>
                <a:lnTo>
                  <a:pt x="446970" y="585525"/>
                </a:lnTo>
                <a:lnTo>
                  <a:pt x="446970" y="136660"/>
                </a:lnTo>
                <a:lnTo>
                  <a:pt x="332850" y="136660"/>
                </a:lnTo>
                <a:lnTo>
                  <a:pt x="332850" y="22607"/>
                </a:lnTo>
                <a:close/>
                <a:moveTo>
                  <a:pt x="0" y="0"/>
                </a:moveTo>
                <a:lnTo>
                  <a:pt x="348813" y="0"/>
                </a:lnTo>
                <a:lnTo>
                  <a:pt x="469613" y="120609"/>
                </a:lnTo>
                <a:lnTo>
                  <a:pt x="469613" y="608132"/>
                </a:lnTo>
                <a:lnTo>
                  <a:pt x="0" y="608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/>
          <p:cNvSpPr txBox="1"/>
          <p:nvPr/>
        </p:nvSpPr>
        <p:spPr>
          <a:xfrm>
            <a:off x="4257770" y="3015185"/>
            <a:ext cx="4555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绘</a:t>
            </a:r>
            <a:r>
              <a:rPr lang="zh-CN" altLang="en-US" sz="5400" b="1" dirty="0" smtClean="0">
                <a:solidFill>
                  <a:schemeClr val="bg1"/>
                </a:solidFill>
              </a:rPr>
              <a:t>画的应用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697126" y="503759"/>
            <a:ext cx="9298744" cy="1806304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777336" y="464613"/>
            <a:ext cx="87569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选择—个形状工具后，“工具”面板中会出现创建形状或蒙版的选择按钮。分别是“工具创建形状”和“工具创建蒙版”两个按钮，位置在形状工具右侧，如图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6-45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77811" y="2927182"/>
            <a:ext cx="7062904" cy="9389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6210514" y="3975435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6-45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872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圆角矩形 6"/>
          <p:cNvSpPr/>
          <p:nvPr>
            <p:custDataLst>
              <p:tags r:id="rId1"/>
            </p:custDataLst>
          </p:nvPr>
        </p:nvSpPr>
        <p:spPr>
          <a:xfrm>
            <a:off x="2697126" y="503758"/>
            <a:ext cx="9298744" cy="2897168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13" name="矩形 12"/>
          <p:cNvSpPr/>
          <p:nvPr/>
        </p:nvSpPr>
        <p:spPr>
          <a:xfrm>
            <a:off x="2697126" y="448729"/>
            <a:ext cx="9013611" cy="2799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在未选择任何图层的情况下，直接使用形状工具在监视器中创建出来图形的是形状图层，而不是蒙版；而此时如果选择的图层是形状图层，那么可以继续使用形状工具创建图形或为当前图层创建蒙版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;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如果选择的图层是素材图层或纯色图层，那么使用形状工具只能创建蒙版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00848" y="3286815"/>
            <a:ext cx="959502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技术小提示：</a:t>
            </a:r>
            <a:endParaRPr lang="zh-CN" altLang="zh-CN" sz="2400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形状图层与文字图层一样，都会在“时间轴”面板中显示出来，起始命名也是“形状图层”。但是不同的是，形状图层不能在“图层”面板中进行预览，而且它也不会显示在“项目”面板的素材文件夹中</a:t>
            </a:r>
            <a:r>
              <a:rPr lang="en-US" altLang="zh-CN" sz="2400" kern="1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所以它并不是生成一个实际的素材图层，因此也不能直接在其上进行绘画操作。</a:t>
            </a:r>
            <a:endParaRPr lang="zh-CN" altLang="zh-CN" kern="100" dirty="0">
              <a:solidFill>
                <a:srgbClr val="FF000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0652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697126" y="503758"/>
            <a:ext cx="9298744" cy="196672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806997" y="464613"/>
            <a:ext cx="8983950" cy="1691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当使用形状工具创建形状图层后，此时在“工具”面板右侧会显示各个调整参数的按钮，可以用来设置图形的填充、描边及描边宽度等参数，如图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6-46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3453698" y="2662571"/>
            <a:ext cx="3524618" cy="308050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238296" y="3948906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6-46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0453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6"/>
          <p:cNvSpPr/>
          <p:nvPr>
            <p:custDataLst>
              <p:tags r:id="rId1"/>
            </p:custDataLst>
          </p:nvPr>
        </p:nvSpPr>
        <p:spPr>
          <a:xfrm>
            <a:off x="2725417" y="951851"/>
            <a:ext cx="9209909" cy="1873280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535983" y="200392"/>
            <a:ext cx="182614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矩形工具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06997" y="1005691"/>
            <a:ext cx="8999992" cy="1691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使用“矩形工具”可以绘制出矩形，在绘制时按住键盘上的“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Shift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”键可以绘制方形，如图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6-47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所示；也可以为图层绘制蒙版，如图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6-48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06997" y="3012023"/>
            <a:ext cx="3624196" cy="21374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4029211" y="5336408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6-47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30390" y="3017186"/>
            <a:ext cx="3817620" cy="213233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/>
          <p:cNvSpPr/>
          <p:nvPr/>
        </p:nvSpPr>
        <p:spPr>
          <a:xfrm>
            <a:off x="8420655" y="5411685"/>
            <a:ext cx="83708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6-48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09078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542709" y="152266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圆角</a:t>
            </a:r>
            <a:r>
              <a:rPr lang="zh-CN" altLang="zh-CN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矩</a:t>
            </a: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形工具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25417" y="1038167"/>
            <a:ext cx="9209909" cy="1464401"/>
            <a:chOff x="2725417" y="1038167"/>
            <a:chExt cx="9209909" cy="1464401"/>
          </a:xfrm>
        </p:grpSpPr>
        <p:sp>
          <p:nvSpPr>
            <p:cNvPr id="14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725417" y="1038167"/>
              <a:ext cx="9209909" cy="1464401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2983831" y="1182647"/>
              <a:ext cx="8807115" cy="1135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使用“圆角矩形工具”可以绘制出圆角矩形和圆角正方形，如图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6-49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所示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也可以为图层绘制蒙版，如图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6-50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所示。</a:t>
              </a:r>
              <a:endPara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图片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3831" y="3175085"/>
            <a:ext cx="3942731" cy="244912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4244296" y="5788899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6-49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0371" y="3175085"/>
            <a:ext cx="4332240" cy="244912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矩形 18"/>
          <p:cNvSpPr/>
          <p:nvPr/>
        </p:nvSpPr>
        <p:spPr>
          <a:xfrm>
            <a:off x="8969744" y="5718546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6-50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029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542709" y="152266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圆角</a:t>
            </a:r>
            <a:r>
              <a:rPr lang="zh-CN" altLang="zh-CN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矩</a:t>
            </a: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形工具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66650" y="983263"/>
            <a:ext cx="885524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技术小提示：</a:t>
            </a:r>
            <a:endParaRPr lang="zh-CN" altLang="zh-CN" sz="2000" b="1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图</a:t>
            </a:r>
            <a:r>
              <a:rPr lang="en-US" altLang="zh-CN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6-50</a:t>
            </a:r>
            <a:r>
              <a:rPr lang="zh-CN" altLang="zh-CN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为默认的圆角半径大小，如果要设置不同的半径大小</a:t>
            </a:r>
            <a:r>
              <a:rPr lang="en-US" altLang="zh-CN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可以在绘制时不松开鼠标，随后按住键盘上的↑和↓方向键调整“圆度”的大小，如图</a:t>
            </a:r>
            <a:r>
              <a:rPr lang="en-US" altLang="zh-CN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6-51</a:t>
            </a:r>
            <a:r>
              <a:rPr lang="zh-CN" altLang="zh-CN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62295" y="3409365"/>
            <a:ext cx="4133115" cy="265455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7574516" y="4482724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6-51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21485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6"/>
          <p:cNvSpPr/>
          <p:nvPr>
            <p:custDataLst>
              <p:tags r:id="rId1"/>
            </p:custDataLst>
          </p:nvPr>
        </p:nvSpPr>
        <p:spPr>
          <a:xfrm>
            <a:off x="2725417" y="1038167"/>
            <a:ext cx="9209909" cy="1817328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953078" y="152266"/>
            <a:ext cx="182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椭</a:t>
            </a:r>
            <a:r>
              <a:rPr lang="zh-CN" altLang="en-US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</a:t>
            </a:r>
            <a:r>
              <a:rPr lang="zh-CN" altLang="zh-CN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</a:t>
            </a: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具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06996" y="983262"/>
            <a:ext cx="8807487" cy="1691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使用“椭圆工具”可以绘制出椭圆，如果想要绘制圆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可以在绘制时按住键盘上的“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shift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”键即可绘制圆形，如图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6-52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所示。也可以为图层绘制椭圆图形和椭圆蒙版，如图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6-53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53078" y="3210527"/>
            <a:ext cx="3822065" cy="2137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10739" y="3204812"/>
            <a:ext cx="3829685" cy="214312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4125464" y="5360370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6-52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80290" y="5361152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6-53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4363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6"/>
          <p:cNvSpPr/>
          <p:nvPr>
            <p:custDataLst>
              <p:tags r:id="rId1"/>
            </p:custDataLst>
          </p:nvPr>
        </p:nvSpPr>
        <p:spPr>
          <a:xfrm>
            <a:off x="2725417" y="973999"/>
            <a:ext cx="9290120" cy="1688991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747897" y="152266"/>
            <a:ext cx="22365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多边形</a:t>
            </a:r>
            <a:r>
              <a:rPr lang="zh-CN" altLang="zh-CN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</a:t>
            </a: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具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06997" y="1038168"/>
            <a:ext cx="84866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使用“多边形工具”可以绘制出边数至少为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的多边形路径和图形，可以为图层绘制多边形蒙版，如图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6-54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6-55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31147" y="3025657"/>
            <a:ext cx="3906520" cy="2186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62382" y="3025656"/>
            <a:ext cx="3731260" cy="218630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4457660" y="5320713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6-54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77674" y="5299738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6-55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58961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747897" y="152266"/>
            <a:ext cx="22365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多边形</a:t>
            </a:r>
            <a:r>
              <a:rPr lang="zh-CN" altLang="zh-CN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</a:t>
            </a: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具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48294" y="1065290"/>
            <a:ext cx="94512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技巧与提示</a:t>
            </a:r>
            <a:endParaRPr lang="zh-CN" altLang="zh-CN" sz="20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如果要设置多边形的边数，可以在绘制“多边星形路径”时，不松开鼠标左键同时点击键盘上的↑和↓方向键，即可修改“点”属性，如图</a:t>
            </a:r>
            <a:r>
              <a:rPr lang="en-US" altLang="zh-CN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6-56</a:t>
            </a:r>
            <a:r>
              <a:rPr lang="zh-CN" altLang="zh-CN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sz="2000" kern="100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7897" y="3862611"/>
            <a:ext cx="4150208" cy="240985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7213818" y="4666465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6-56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0583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6"/>
          <p:cNvSpPr/>
          <p:nvPr>
            <p:custDataLst>
              <p:tags r:id="rId1"/>
            </p:custDataLst>
          </p:nvPr>
        </p:nvSpPr>
        <p:spPr>
          <a:xfrm>
            <a:off x="2725417" y="973999"/>
            <a:ext cx="9290120" cy="2009833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953081" y="152266"/>
            <a:ext cx="182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星形</a:t>
            </a:r>
            <a:r>
              <a:rPr lang="zh-CN" altLang="zh-CN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</a:t>
            </a: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具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53080" y="1117985"/>
            <a:ext cx="8597235" cy="1691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使用“星形工具”可以绘制出边数至少为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的星形路径和图形，边数为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也就是三角，并在此基础上可以角的数量递增，如图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6-57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所示，也可以为图层绘制星形蒙版，如图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6-58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98578" y="3303402"/>
            <a:ext cx="3763696" cy="215091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4414222" y="5454315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6-57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70477" y="3303402"/>
            <a:ext cx="4035460" cy="215091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/>
          <p:cNvSpPr/>
          <p:nvPr/>
        </p:nvSpPr>
        <p:spPr>
          <a:xfrm>
            <a:off x="8861460" y="5347575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6-58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13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26055" y="251466"/>
            <a:ext cx="9064892" cy="21067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solidFill>
                  <a:schemeClr val="tx1"/>
                </a:solidFill>
                <a:latin typeface="+mn-ea"/>
              </a:rPr>
              <a:t>       </a:t>
            </a:r>
            <a:r>
              <a:rPr lang="zh-CN" altLang="zh-CN" sz="2000" dirty="0" smtClean="0">
                <a:solidFill>
                  <a:schemeClr val="tx1"/>
                </a:solidFill>
                <a:latin typeface="+mn-ea"/>
              </a:rPr>
              <a:t>在</a:t>
            </a:r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使用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After Effects</a:t>
            </a:r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的进行创作时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, </a:t>
            </a:r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有时候会用到绘画工具，此时的操作每—步都可以被记录成路径，在制作后还会实现动画的播放以及回放。甚至通过运用特定的方法，创造出其他的图案与文字，如图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6-1</a:t>
            </a:r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和图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6-2</a:t>
            </a:r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所示。</a:t>
            </a:r>
          </a:p>
          <a:p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打开一个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After Effects</a:t>
            </a:r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的项目，在最上方的工具栏中就可以找到绘画工具，分别为“画笔工具”、“仿制图章工具”和“橡皮擦工具”，如图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6-3</a:t>
            </a:r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所示。</a:t>
            </a:r>
          </a:p>
          <a:p>
            <a:endParaRPr lang="zh-CN" altLang="zh-CN" sz="2000" dirty="0">
              <a:solidFill>
                <a:schemeClr val="tx1"/>
              </a:solidFill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447675" y="793923"/>
            <a:ext cx="1524000" cy="58831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1796" y="8572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本节概论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12977" y="3840182"/>
            <a:ext cx="165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dirty="0"/>
              <a:t>本节知识思维导图：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16200000">
            <a:off x="2253007" y="1017598"/>
            <a:ext cx="191717" cy="14096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8861" y="2924929"/>
            <a:ext cx="2994844" cy="302669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3914451" y="6010530"/>
            <a:ext cx="89800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6-1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20447" y="2924929"/>
            <a:ext cx="5270500" cy="21526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8795662" y="5136488"/>
            <a:ext cx="1214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6-2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20447" y="5686679"/>
            <a:ext cx="5270500" cy="50557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9013277" y="6192252"/>
            <a:ext cx="779381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6-3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6"/>
          <p:cNvSpPr/>
          <p:nvPr>
            <p:custDataLst>
              <p:tags r:id="rId1"/>
            </p:custDataLst>
          </p:nvPr>
        </p:nvSpPr>
        <p:spPr>
          <a:xfrm>
            <a:off x="2725417" y="973999"/>
            <a:ext cx="9290120" cy="2317588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953081" y="152266"/>
            <a:ext cx="182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钢笔</a:t>
            </a:r>
            <a:r>
              <a:rPr lang="zh-CN" altLang="zh-CN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</a:t>
            </a: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具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53081" y="983263"/>
            <a:ext cx="89341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使用“钢笔工具”可以在“合成”或“图层”面板中绘制出各种自己需要的路径。具有更好的灵活性和创造性。它包含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个辅助工具，并且选择在 “钢笔工具”后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面板的右侧会出现一个“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RotoBezier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”选项，如图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6-59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8052" y="3522452"/>
            <a:ext cx="8117674" cy="183561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6425186" y="5358063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6-59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46426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6"/>
          <p:cNvSpPr/>
          <p:nvPr>
            <p:custDataLst>
              <p:tags r:id="rId1"/>
            </p:custDataLst>
          </p:nvPr>
        </p:nvSpPr>
        <p:spPr>
          <a:xfrm>
            <a:off x="2725417" y="1583596"/>
            <a:ext cx="9290120" cy="336325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2468921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953081" y="152266"/>
            <a:ext cx="182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钢笔</a:t>
            </a:r>
            <a:r>
              <a:rPr lang="zh-CN" altLang="zh-CN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</a:t>
            </a: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具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77336" y="1530532"/>
            <a:ext cx="89662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RotoBezier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”选项的作用是创建的贝塞尔曲线是否包含控制手柄，在默认情况下处于未被勾选的状态，此时绘制出的曲线会有顶点来控制手柄，反之则不包含控制手柄。曲线的顶点曲率由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After Effects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自动计算。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使用“钢笔工具”绘制贝塞尔曲线时，主要包括直线、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U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形曲线和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形曲线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种。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8602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6"/>
          <p:cNvSpPr/>
          <p:nvPr>
            <p:custDataLst>
              <p:tags r:id="rId1"/>
            </p:custDataLst>
          </p:nvPr>
        </p:nvSpPr>
        <p:spPr>
          <a:xfrm>
            <a:off x="2777335" y="941480"/>
            <a:ext cx="9093823" cy="2667994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953083" y="152266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绘制直线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77335" y="896252"/>
            <a:ext cx="8885275" cy="2245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这是“钢笔工具”最简单的绘线方法。只需要使用该工具单击确定第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个点，随后在其他地方单击确定第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个点，此时两个点便形成一条直线。如果要绘制水平直线垂直直线等特殊的直线，可以按住键盘上的“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Shift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”键的同时进行绘制，如图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6-60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81142" y="3885340"/>
            <a:ext cx="3850100" cy="297266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7606600" y="4667001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6-60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4666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6"/>
          <p:cNvSpPr/>
          <p:nvPr>
            <p:custDataLst>
              <p:tags r:id="rId1"/>
            </p:custDataLst>
          </p:nvPr>
        </p:nvSpPr>
        <p:spPr>
          <a:xfrm>
            <a:off x="2777335" y="941479"/>
            <a:ext cx="9093823" cy="3144137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3" name="组合 2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614850" y="152266"/>
            <a:ext cx="25026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</a:t>
            </a:r>
            <a:r>
              <a:rPr lang="zh-CN" altLang="en-US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制</a:t>
            </a:r>
            <a:r>
              <a:rPr lang="en-US" altLang="zh-CN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zh-CN" altLang="en-US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形曲线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00276" y="948324"/>
            <a:ext cx="87462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使用“钢笔工具”还可以绘制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U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形贝塞尔曲线，首先用上述方法绘制直线，随后确定好第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个顶点后拖拽第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个顶点的控制手柄从而绘制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U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形贝塞尔曲线。在图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6-61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A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为开始拖动时的状态。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B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为将第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个顶点的控制手柄调节成与第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个顶点的控制手柄对称时的状态，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C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为最终结果。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2900277" y="4301007"/>
            <a:ext cx="5329324" cy="211583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729548" y="5289851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6-61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44586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6"/>
          <p:cNvSpPr/>
          <p:nvPr>
            <p:custDataLst>
              <p:tags r:id="rId1"/>
            </p:custDataLst>
          </p:nvPr>
        </p:nvSpPr>
        <p:spPr>
          <a:xfrm>
            <a:off x="2777335" y="941480"/>
            <a:ext cx="9187564" cy="2908626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3" name="组合 2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646910" y="152266"/>
            <a:ext cx="24384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</a:t>
            </a:r>
            <a:r>
              <a:rPr lang="zh-CN" altLang="en-US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制</a:t>
            </a:r>
            <a:r>
              <a:rPr lang="en-US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形曲线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7334" y="1172911"/>
            <a:ext cx="89013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使用“钢笔工具”还可以绘制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形贝塞尔曲线，通过方法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与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线绘制好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U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型曲线，随后在确定好第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个顶点后拖拽第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个顶点的控制手柄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使其方向与第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个顶点的控制手柄的方向相同。此时中间的直线将收到两个点的手柄影响变为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型曲线，如图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6-62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3217227" y="4081537"/>
            <a:ext cx="5156752" cy="204654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954137" y="4850894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6-62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08578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575952"/>
            <a:ext cx="2607155" cy="1069433"/>
            <a:chOff x="-116067" y="575952"/>
            <a:chExt cx="2607155" cy="1069433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07155" cy="1069433"/>
              <a:chOff x="-116067" y="575952"/>
              <a:chExt cx="2607155" cy="1069433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395129" cy="1069433"/>
                <a:chOff x="169200" y="1595724"/>
                <a:chExt cx="2395129" cy="1651545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395129" cy="1651545"/>
                  <a:chOff x="197436" y="1306286"/>
                  <a:chExt cx="2395129" cy="1651545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3345" y="1674507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形状工具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393991" y="132811"/>
            <a:ext cx="24384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</a:t>
            </a:r>
            <a:r>
              <a:rPr lang="zh-CN" altLang="en-US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制</a:t>
            </a:r>
            <a:r>
              <a:rPr lang="en-US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32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形曲线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79884" y="710601"/>
            <a:ext cx="940459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技巧与提示</a:t>
            </a:r>
            <a:endParaRPr lang="zh-CN" altLang="zh-CN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在使用“钢笔工具”时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需要注意以下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种情况。</a:t>
            </a:r>
            <a:endParaRPr lang="zh-CN" altLang="zh-CN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种，改变顶点位置。在创建顶点时，如果位置不符合要求，除了撤销以外，还可以通过左键拖动的方式使得顶点移动到适合的位置。</a:t>
            </a:r>
            <a:endParaRPr lang="zh-CN" altLang="zh-CN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种，封闭开放的曲线。在绘制好曲线形状后，如果想要将开放的曲线设置为封闭曲线，这时可以通过执行“图层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&gt;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蒙版和形状路径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&gt;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已关闭”菜单命令来完成。另外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绘制完曲线后，找到绘制曲线的第一个顶点，将指针移动到第一个顶点处，当鼠标指针变形状时，单击即可封闭曲线。</a:t>
            </a:r>
            <a:endParaRPr lang="zh-CN" altLang="zh-CN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种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结束选择曲线。在绘制好曲线后，如果想要结束对该曲线的绘制。这时可以激活“工具”面板中的其他工具即可取消，或者按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F2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键也可以取消。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2715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16067" y="1217976"/>
            <a:ext cx="2516914" cy="1341490"/>
            <a:chOff x="-116067" y="575952"/>
            <a:chExt cx="2516914" cy="1341490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516914" cy="1341490"/>
              <a:chOff x="-116067" y="575952"/>
              <a:chExt cx="2516914" cy="1341490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95959" y="575952"/>
                <a:ext cx="2142210" cy="1341490"/>
                <a:chOff x="169200" y="1595724"/>
                <a:chExt cx="2142210" cy="2071687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169200" y="1595724"/>
                  <a:ext cx="2142210" cy="2071687"/>
                  <a:chOff x="197436" y="1306286"/>
                  <a:chExt cx="2142210" cy="2071687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260426" y="1524283"/>
                    <a:ext cx="2079220" cy="185369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创建文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字轮廓形状图层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18969" y="318911"/>
            <a:ext cx="9159472" cy="3747253"/>
            <a:chOff x="2777335" y="941480"/>
            <a:chExt cx="8938526" cy="2837484"/>
          </a:xfrm>
        </p:grpSpPr>
        <p:sp>
          <p:nvSpPr>
            <p:cNvPr id="2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777335" y="941481"/>
              <a:ext cx="8938526" cy="2837483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2803446" y="941480"/>
              <a:ext cx="8912415" cy="2537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在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After Effects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中输入文字时，可以将文字的外形轮廓提取出来，其形状路径将作为一个新图层出现在“时间轴”面板中，其外观也就是通俗意义上的实心文字与空心文字。新生成的轮廓形状图层会继承源文字图层的原始属性。如果要进行次操作，可以先创建一段想要的文字，随后选择该文字图层，然后执行“图层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&gt;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创建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&gt;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从文本创建形状”菜单命令，即可提取文字轮廓，如图</a:t>
              </a:r>
              <a:r>
                <a:rPr lang="en-US" altLang="zh-CN" sz="2400" kern="100" dirty="0">
                  <a:latin typeface="+mn-ea"/>
                  <a:cs typeface="宋体" panose="02010600030101010101" pitchFamily="2" charset="-122"/>
                </a:rPr>
                <a:t>6-63</a:t>
              </a:r>
              <a:r>
                <a:rPr lang="zh-CN" altLang="zh-CN" sz="2400" kern="100" dirty="0">
                  <a:latin typeface="+mn-ea"/>
                  <a:cs typeface="宋体" panose="02010600030101010101" pitchFamily="2" charset="-122"/>
                </a:rPr>
                <a:t>所示。</a:t>
              </a:r>
              <a:endParaRPr lang="zh-CN" altLang="zh-CN" kern="100" dirty="0"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2612" y="4376317"/>
            <a:ext cx="7989099" cy="210230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10933150" y="5173553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6-63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4687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6"/>
          <p:cNvSpPr/>
          <p:nvPr>
            <p:custDataLst>
              <p:tags r:id="rId1"/>
            </p:custDataLst>
          </p:nvPr>
        </p:nvSpPr>
        <p:spPr>
          <a:xfrm>
            <a:off x="9270540" y="235419"/>
            <a:ext cx="2772303" cy="5095338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1217976"/>
            <a:ext cx="2665523" cy="1147255"/>
            <a:chOff x="-116067" y="575952"/>
            <a:chExt cx="2665523" cy="1147255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65523" cy="1147255"/>
              <a:chOff x="-116067" y="575952"/>
              <a:chExt cx="2665523" cy="1147255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453497" cy="1147255"/>
                <a:chOff x="169200" y="1595724"/>
                <a:chExt cx="2453497" cy="177172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453497" cy="1771727"/>
                  <a:chOff x="197436" y="1306286"/>
                  <a:chExt cx="2453497" cy="177172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71713" y="179468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形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状属性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圆角矩形 6"/>
          <p:cNvSpPr/>
          <p:nvPr>
            <p:custDataLst>
              <p:tags r:id="rId2"/>
            </p:custDataLst>
          </p:nvPr>
        </p:nvSpPr>
        <p:spPr>
          <a:xfrm>
            <a:off x="2718969" y="318912"/>
            <a:ext cx="3000895" cy="5576050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13" name="矩形 12"/>
          <p:cNvSpPr/>
          <p:nvPr/>
        </p:nvSpPr>
        <p:spPr>
          <a:xfrm>
            <a:off x="2942909" y="484288"/>
            <a:ext cx="250457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创建一个形状后，可以为创建好的图形添加相关属性，在“时间轴”面板或“添加”选项的下拉菜单中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即可为形状或形状组添加属性。如图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6-64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5944639" y="318912"/>
            <a:ext cx="3078156" cy="58332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717117" y="6121071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6-64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13556" y="595279"/>
            <a:ext cx="2281400" cy="3907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此时可以看到下拉菜单中有三条灰线，分别成了路径属性，颜料属性和路径变换属性。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58715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575941" y="243885"/>
            <a:ext cx="9427991" cy="4814498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1217976"/>
            <a:ext cx="2665523" cy="1147255"/>
            <a:chOff x="-116067" y="575952"/>
            <a:chExt cx="2665523" cy="1147255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665523" cy="1147255"/>
              <a:chOff x="-116067" y="575952"/>
              <a:chExt cx="2665523" cy="1147255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453497" cy="1147255"/>
                <a:chOff x="169200" y="1595724"/>
                <a:chExt cx="2453497" cy="177172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453497" cy="1771727"/>
                  <a:chOff x="197436" y="1306286"/>
                  <a:chExt cx="2453497" cy="177172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71713" y="179468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形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状属性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610894" y="243885"/>
            <a:ext cx="917903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路径属性：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上文中已提到，这里不再重复。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颜料属性：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颜料属性包括“填充”“描边”“渐变填充”“渐变描边”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种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·填充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可以将图形内部进行颜色的填充。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·描边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可以将生成的路径进行描边。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·渐变填充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 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可以将图形内部进行渐变颜色的填充。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·渐变描边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 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可以将生成的路径进行渐变描边。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04756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575941" y="243885"/>
            <a:ext cx="9427991" cy="4289204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1217976"/>
            <a:ext cx="2516914" cy="1147255"/>
            <a:chOff x="-116067" y="575952"/>
            <a:chExt cx="2516914" cy="1147255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47255"/>
              <a:chOff x="-116067" y="575952"/>
              <a:chExt cx="2516914" cy="1147255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03304" cy="1147255"/>
                <a:chOff x="169200" y="1595724"/>
                <a:chExt cx="2103304" cy="177172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03304" cy="1771727"/>
                  <a:chOff x="197436" y="1306286"/>
                  <a:chExt cx="2103304" cy="177172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21520" y="179468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路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径变形属性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619982" y="301177"/>
            <a:ext cx="91504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顾名思义，就是对目前已有的路径进行形状的改变，在同—个群组中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路径变形属性可以对位于其中的所有路径起作用。此外．还可以进行复制、剪切、粘贴等操作。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路径变形属性详解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·合并路径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为一个路径组添加该属性后，软件将会运用特定的运算方法将群组中的路径合并起来。添加“合并路径”属性后，可以为群组设置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种不同的模式，如图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6-65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2619982" y="4687532"/>
            <a:ext cx="4250265" cy="203428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084459" y="5177387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6-65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301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12"/>
          <p:cNvSpPr/>
          <p:nvPr/>
        </p:nvSpPr>
        <p:spPr>
          <a:xfrm>
            <a:off x="207045" y="2569663"/>
            <a:ext cx="1880687" cy="11292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8032" y="2718778"/>
            <a:ext cx="165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</a:rPr>
              <a:t>本节知识思维导图：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592124"/>
              </p:ext>
            </p:extLst>
          </p:nvPr>
        </p:nvGraphicFramePr>
        <p:xfrm>
          <a:off x="2790656" y="897147"/>
          <a:ext cx="9256964" cy="502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5070">
                  <a:extLst>
                    <a:ext uri="{9D8B030D-6E8A-4147-A177-3AD203B41FA5}">
                      <a16:colId xmlns:a16="http://schemas.microsoft.com/office/drawing/2014/main" val="3735223707"/>
                    </a:ext>
                  </a:extLst>
                </a:gridCol>
                <a:gridCol w="4858266">
                  <a:extLst>
                    <a:ext uri="{9D8B030D-6E8A-4147-A177-3AD203B41FA5}">
                      <a16:colId xmlns:a16="http://schemas.microsoft.com/office/drawing/2014/main" val="3452725906"/>
                    </a:ext>
                  </a:extLst>
                </a:gridCol>
                <a:gridCol w="1741814">
                  <a:extLst>
                    <a:ext uri="{9D8B030D-6E8A-4147-A177-3AD203B41FA5}">
                      <a16:colId xmlns:a16="http://schemas.microsoft.com/office/drawing/2014/main" val="2205283866"/>
                    </a:ext>
                  </a:extLst>
                </a:gridCol>
                <a:gridCol w="1741814">
                  <a:extLst>
                    <a:ext uri="{9D8B030D-6E8A-4147-A177-3AD203B41FA5}">
                      <a16:colId xmlns:a16="http://schemas.microsoft.com/office/drawing/2014/main" val="1395723716"/>
                    </a:ext>
                  </a:extLst>
                </a:gridCol>
              </a:tblGrid>
              <a:tr h="0">
                <a:tc row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绘</a:t>
                      </a:r>
                      <a:endParaRPr lang="zh-CN" sz="16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画</a:t>
                      </a:r>
                      <a:endParaRPr lang="zh-CN" sz="16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工</a:t>
                      </a:r>
                      <a:endParaRPr lang="zh-CN" sz="1600" kern="1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具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分类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内容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重要性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397734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绘画工具的组成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了解绘画工具的组成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✮✮✮✮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252948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绘画工具的使用方法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认识绘画工具三种工具的具体使用方法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✮✮✮✮✮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01130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“画笔”“仿制图章”“橡皮擦”实际功能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了解三种工具的功能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✮✮✮✮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573630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“画笔”“仿制图章”“橡皮擦”的应用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掌握在实际制作中使用绘画工具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✮✮✮✮✮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5398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60300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692683"/>
            <a:ext cx="2516914" cy="1147255"/>
            <a:chOff x="-116067" y="575952"/>
            <a:chExt cx="2516914" cy="1147255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47255"/>
              <a:chOff x="-116067" y="575952"/>
              <a:chExt cx="2516914" cy="1147255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03304" cy="1147255"/>
                <a:chOff x="169200" y="1595724"/>
                <a:chExt cx="2103304" cy="177172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03304" cy="1771727"/>
                  <a:chOff x="197436" y="1306286"/>
                  <a:chExt cx="2103304" cy="177172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21520" y="179468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路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径变形属性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575942" y="535717"/>
            <a:ext cx="9389080" cy="1628025"/>
            <a:chOff x="2575942" y="243885"/>
            <a:chExt cx="9389080" cy="1628025"/>
          </a:xfrm>
        </p:grpSpPr>
        <p:sp>
          <p:nvSpPr>
            <p:cNvPr id="13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575942" y="243885"/>
              <a:ext cx="9389080" cy="1628025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2996796" y="375084"/>
              <a:ext cx="8547371" cy="1135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图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6-66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～图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6-70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所示的模式分别为“合并”“相加”“相减”“相交”“差值”。</a:t>
              </a:r>
              <a:endPara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75942" y="2480889"/>
            <a:ext cx="2690327" cy="232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3394358" y="4805464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6-66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50267" y="2480888"/>
            <a:ext cx="2518244" cy="232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/>
          <p:cNvSpPr/>
          <p:nvPr/>
        </p:nvSpPr>
        <p:spPr>
          <a:xfrm>
            <a:off x="6325190" y="4727367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6-67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/>
          <p:nvPr/>
        </p:nvPicPr>
        <p:blipFill>
          <a:blip r:embed="rId5"/>
          <a:stretch>
            <a:fillRect/>
          </a:stretch>
        </p:blipFill>
        <p:spPr>
          <a:xfrm>
            <a:off x="8752509" y="2480888"/>
            <a:ext cx="2551031" cy="224647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501277" y="4685915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6-68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83359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692683"/>
            <a:ext cx="2516914" cy="1147255"/>
            <a:chOff x="-116067" y="575952"/>
            <a:chExt cx="2516914" cy="1147255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47255"/>
              <a:chOff x="-116067" y="575952"/>
              <a:chExt cx="2516914" cy="1147255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03304" cy="1147255"/>
                <a:chOff x="169200" y="1595724"/>
                <a:chExt cx="2103304" cy="177172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03304" cy="1771727"/>
                  <a:chOff x="197436" y="1306286"/>
                  <a:chExt cx="2103304" cy="177172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21520" y="179468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路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径变形属性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2843643" y="240305"/>
            <a:ext cx="3654433" cy="293423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290028" y="3797655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6-69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7516420" y="3281781"/>
            <a:ext cx="3968521" cy="334596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973934" y="2591426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6-70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26426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575942" y="944280"/>
            <a:ext cx="9466901" cy="1225325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926143"/>
            <a:ext cx="2516914" cy="1147255"/>
            <a:chOff x="-116067" y="575952"/>
            <a:chExt cx="2516914" cy="1147255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47255"/>
              <a:chOff x="-116067" y="575952"/>
              <a:chExt cx="2516914" cy="1147255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03304" cy="1147255"/>
                <a:chOff x="169200" y="1595724"/>
                <a:chExt cx="2103304" cy="177172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03304" cy="1771727"/>
                  <a:chOff x="197436" y="1306286"/>
                  <a:chExt cx="2103304" cy="177172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21520" y="179468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路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径变形属性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610449" y="1140891"/>
            <a:ext cx="893647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位移路径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使用该属性可以对原始路径进行缩放操作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6-71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2610449" y="2821022"/>
            <a:ext cx="6611372" cy="284288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401951" y="4025305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6-71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1674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575942" y="564204"/>
            <a:ext cx="9466901" cy="1605401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926143"/>
            <a:ext cx="2516914" cy="1147255"/>
            <a:chOff x="-116067" y="575952"/>
            <a:chExt cx="2516914" cy="1147255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47255"/>
              <a:chOff x="-116067" y="575952"/>
              <a:chExt cx="2516914" cy="1147255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03304" cy="1147255"/>
                <a:chOff x="169200" y="1595724"/>
                <a:chExt cx="2103304" cy="177172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03304" cy="1771727"/>
                  <a:chOff x="197436" y="1306286"/>
                  <a:chExt cx="2103304" cy="177172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21520" y="179468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路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径变形属性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736714" y="734570"/>
            <a:ext cx="903375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收缩和膨胀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使用该属性可以使源曲线中向外凸起的部分往内塌陷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向内凹陷的部分往外凸出，数值越大效果越明显，如图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6-72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2907921" y="2688853"/>
            <a:ext cx="6488997" cy="305046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577049" y="3861897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6-72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08217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6"/>
          <p:cNvSpPr/>
          <p:nvPr>
            <p:custDataLst>
              <p:tags r:id="rId1"/>
            </p:custDataLst>
          </p:nvPr>
        </p:nvSpPr>
        <p:spPr>
          <a:xfrm>
            <a:off x="2575942" y="972765"/>
            <a:ext cx="9466901" cy="1319629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3" name="组合 2"/>
          <p:cNvGrpSpPr/>
          <p:nvPr/>
        </p:nvGrpSpPr>
        <p:grpSpPr>
          <a:xfrm>
            <a:off x="-116067" y="926143"/>
            <a:ext cx="2516914" cy="1147255"/>
            <a:chOff x="-116067" y="575952"/>
            <a:chExt cx="2516914" cy="1147255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516914" cy="1147255"/>
              <a:chOff x="-116067" y="575952"/>
              <a:chExt cx="2516914" cy="1147255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95959" y="575952"/>
                <a:ext cx="2103304" cy="1147255"/>
                <a:chOff x="169200" y="1595724"/>
                <a:chExt cx="2103304" cy="1771727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169200" y="1595724"/>
                  <a:ext cx="2103304" cy="1771727"/>
                  <a:chOff x="197436" y="1306286"/>
                  <a:chExt cx="2103304" cy="1771727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221520" y="179468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路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径变形属性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598299" y="1101379"/>
            <a:ext cx="9444544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中继器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: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使用该属性可复制一个形状，数值越大复制越多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6-73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2598299" y="2584906"/>
            <a:ext cx="7404688" cy="192872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199619" y="3295354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6-73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35142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16067" y="926143"/>
            <a:ext cx="2516914" cy="1147255"/>
            <a:chOff x="-116067" y="575952"/>
            <a:chExt cx="2516914" cy="1147255"/>
          </a:xfrm>
        </p:grpSpPr>
        <p:grpSp>
          <p:nvGrpSpPr>
            <p:cNvPr id="4" name="组合 3"/>
            <p:cNvGrpSpPr/>
            <p:nvPr/>
          </p:nvGrpSpPr>
          <p:grpSpPr>
            <a:xfrm>
              <a:off x="-116067" y="575952"/>
              <a:ext cx="2516914" cy="1147255"/>
              <a:chOff x="-116067" y="575952"/>
              <a:chExt cx="2516914" cy="1147255"/>
            </a:xfrm>
          </p:grpSpPr>
          <p:sp>
            <p:nvSpPr>
              <p:cNvPr id="6" name="等腰三角形 5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95959" y="575952"/>
                <a:ext cx="2103304" cy="1147255"/>
                <a:chOff x="169200" y="1595724"/>
                <a:chExt cx="2103304" cy="1771727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169200" y="1595724"/>
                  <a:ext cx="2103304" cy="1771727"/>
                  <a:chOff x="197436" y="1306286"/>
                  <a:chExt cx="2103304" cy="1771727"/>
                </a:xfrm>
              </p:grpSpPr>
              <p:sp>
                <p:nvSpPr>
                  <p:cNvPr id="11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221520" y="179468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路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径变形属性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575942" y="466926"/>
            <a:ext cx="9466901" cy="3151763"/>
            <a:chOff x="2575942" y="972764"/>
            <a:chExt cx="9466901" cy="3151763"/>
          </a:xfrm>
        </p:grpSpPr>
        <p:sp>
          <p:nvSpPr>
            <p:cNvPr id="2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575942" y="972764"/>
              <a:ext cx="9466901" cy="3151763"/>
            </a:xfrm>
            <a:prstGeom prst="roundRect">
              <a:avLst>
                <a:gd name="adj" fmla="val 9045"/>
              </a:avLst>
            </a:prstGeom>
            <a:solidFill>
              <a:schemeClr val="bg2"/>
            </a:solidFill>
            <a:ln>
              <a:noFill/>
            </a:ln>
            <a:effectLst>
              <a:outerShdw blurRad="304800" dist="38100" dir="2700000" sx="99000" sy="99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2765376" y="1030638"/>
              <a:ext cx="8849450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圆滑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使用该属性可以对图形中尖锐的拐角点进行圆滑处理。数值越大角度越圆滑。</a:t>
              </a:r>
              <a:endPara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·修剪路径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该属性可以用来为路径制作生长动画。</a:t>
              </a:r>
              <a:endPara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·扭转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使用该属性可以以形状的中心为圆心对形状进行扭曲操作。正值为顺时针方向扭曲，负值为逆时针方向扭曲，如图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6-74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所示。</a:t>
              </a:r>
              <a:endPara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2575941" y="3854180"/>
            <a:ext cx="5731479" cy="278008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545917" y="4736391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6-74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79202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926143"/>
            <a:ext cx="2516914" cy="1147255"/>
            <a:chOff x="-116067" y="575952"/>
            <a:chExt cx="2516914" cy="1147255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147255"/>
              <a:chOff x="-116067" y="575952"/>
              <a:chExt cx="2516914" cy="1147255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03304" cy="1147255"/>
                <a:chOff x="169200" y="1595724"/>
                <a:chExt cx="2103304" cy="177172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03304" cy="1771727"/>
                  <a:chOff x="197436" y="1306286"/>
                  <a:chExt cx="2103304" cy="1771727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21520" y="1794689"/>
                    <a:ext cx="2079220" cy="1283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bg1"/>
                        </a:solidFill>
                      </a:rPr>
                      <a:t>路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径变形属性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530548" y="418621"/>
            <a:ext cx="9162099" cy="4347931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sp>
        <p:nvSpPr>
          <p:cNvPr id="15" name="矩形 14"/>
          <p:cNvSpPr/>
          <p:nvPr/>
        </p:nvSpPr>
        <p:spPr>
          <a:xfrm>
            <a:off x="2732132" y="858381"/>
            <a:ext cx="897266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摆动路径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可以将已有的路径变成各种随机运动的锯齿形状。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·摇摆变换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可以为路径形状制作摇摆动画。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·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Z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字形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效果与摆动类似，但是可以将路径变成具有统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-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规律的锯齿状路径。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31760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40815"/>
            <a:ext cx="12192000" cy="29763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cxnSp>
        <p:nvCxnSpPr>
          <p:cNvPr id="4" name="直接连接符 3"/>
          <p:cNvCxnSpPr>
            <a:stCxn id="2" idx="1"/>
          </p:cNvCxnSpPr>
          <p:nvPr/>
        </p:nvCxnSpPr>
        <p:spPr>
          <a:xfrm flipV="1">
            <a:off x="0" y="3309257"/>
            <a:ext cx="2598057" cy="119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3429000"/>
            <a:ext cx="30044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87543" y="3429000"/>
            <a:ext cx="30044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543958" y="2351770"/>
            <a:ext cx="1104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Part 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772559" y="301350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</a:rPr>
              <a:t>课后习题</a:t>
            </a:r>
          </a:p>
        </p:txBody>
      </p:sp>
      <p:sp>
        <p:nvSpPr>
          <p:cNvPr id="3" name="bound_75435"/>
          <p:cNvSpPr/>
          <p:nvPr/>
        </p:nvSpPr>
        <p:spPr>
          <a:xfrm>
            <a:off x="5791158" y="4048195"/>
            <a:ext cx="609685" cy="605013"/>
          </a:xfrm>
          <a:custGeom>
            <a:avLst/>
            <a:gdLst>
              <a:gd name="connsiteX0" fmla="*/ 463685 w 607780"/>
              <a:gd name="connsiteY0" fmla="*/ 261727 h 603123"/>
              <a:gd name="connsiteX1" fmla="*/ 567938 w 607780"/>
              <a:gd name="connsiteY1" fmla="*/ 261727 h 603123"/>
              <a:gd name="connsiteX2" fmla="*/ 607780 w 607780"/>
              <a:gd name="connsiteY2" fmla="*/ 301597 h 603123"/>
              <a:gd name="connsiteX3" fmla="*/ 567938 w 607780"/>
              <a:gd name="connsiteY3" fmla="*/ 341466 h 603123"/>
              <a:gd name="connsiteX4" fmla="*/ 463685 w 607780"/>
              <a:gd name="connsiteY4" fmla="*/ 341466 h 603123"/>
              <a:gd name="connsiteX5" fmla="*/ 39956 w 607780"/>
              <a:gd name="connsiteY5" fmla="*/ 261727 h 603123"/>
              <a:gd name="connsiteX6" fmla="*/ 144165 w 607780"/>
              <a:gd name="connsiteY6" fmla="*/ 261727 h 603123"/>
              <a:gd name="connsiteX7" fmla="*/ 144165 w 607780"/>
              <a:gd name="connsiteY7" fmla="*/ 341466 h 603123"/>
              <a:gd name="connsiteX8" fmla="*/ 39956 w 607780"/>
              <a:gd name="connsiteY8" fmla="*/ 341466 h 603123"/>
              <a:gd name="connsiteX9" fmla="*/ 0 w 607780"/>
              <a:gd name="connsiteY9" fmla="*/ 301597 h 603123"/>
              <a:gd name="connsiteX10" fmla="*/ 39956 w 607780"/>
              <a:gd name="connsiteY10" fmla="*/ 261727 h 603123"/>
              <a:gd name="connsiteX11" fmla="*/ 303937 w 607780"/>
              <a:gd name="connsiteY11" fmla="*/ 159549 h 603123"/>
              <a:gd name="connsiteX12" fmla="*/ 333845 w 607780"/>
              <a:gd name="connsiteY12" fmla="*/ 189494 h 603123"/>
              <a:gd name="connsiteX13" fmla="*/ 333845 w 607780"/>
              <a:gd name="connsiteY13" fmla="*/ 413701 h 603123"/>
              <a:gd name="connsiteX14" fmla="*/ 303937 w 607780"/>
              <a:gd name="connsiteY14" fmla="*/ 443646 h 603123"/>
              <a:gd name="connsiteX15" fmla="*/ 273935 w 607780"/>
              <a:gd name="connsiteY15" fmla="*/ 413701 h 603123"/>
              <a:gd name="connsiteX16" fmla="*/ 273935 w 607780"/>
              <a:gd name="connsiteY16" fmla="*/ 189494 h 603123"/>
              <a:gd name="connsiteX17" fmla="*/ 303937 w 607780"/>
              <a:gd name="connsiteY17" fmla="*/ 159549 h 603123"/>
              <a:gd name="connsiteX18" fmla="*/ 204027 w 607780"/>
              <a:gd name="connsiteY18" fmla="*/ 159549 h 603123"/>
              <a:gd name="connsiteX19" fmla="*/ 233994 w 607780"/>
              <a:gd name="connsiteY19" fmla="*/ 189493 h 603123"/>
              <a:gd name="connsiteX20" fmla="*/ 233994 w 607780"/>
              <a:gd name="connsiteY20" fmla="*/ 465246 h 603123"/>
              <a:gd name="connsiteX21" fmla="*/ 233994 w 607780"/>
              <a:gd name="connsiteY21" fmla="*/ 573179 h 603123"/>
              <a:gd name="connsiteX22" fmla="*/ 204027 w 607780"/>
              <a:gd name="connsiteY22" fmla="*/ 603123 h 603123"/>
              <a:gd name="connsiteX23" fmla="*/ 174155 w 607780"/>
              <a:gd name="connsiteY23" fmla="*/ 573179 h 603123"/>
              <a:gd name="connsiteX24" fmla="*/ 174155 w 607780"/>
              <a:gd name="connsiteY24" fmla="*/ 465246 h 603123"/>
              <a:gd name="connsiteX25" fmla="*/ 174155 w 607780"/>
              <a:gd name="connsiteY25" fmla="*/ 189493 h 603123"/>
              <a:gd name="connsiteX26" fmla="*/ 204027 w 607780"/>
              <a:gd name="connsiteY26" fmla="*/ 159549 h 603123"/>
              <a:gd name="connsiteX27" fmla="*/ 403776 w 607780"/>
              <a:gd name="connsiteY27" fmla="*/ 0 h 603123"/>
              <a:gd name="connsiteX28" fmla="*/ 433766 w 607780"/>
              <a:gd name="connsiteY28" fmla="*/ 29940 h 603123"/>
              <a:gd name="connsiteX29" fmla="*/ 433766 w 607780"/>
              <a:gd name="connsiteY29" fmla="*/ 137950 h 603123"/>
              <a:gd name="connsiteX30" fmla="*/ 433766 w 607780"/>
              <a:gd name="connsiteY30" fmla="*/ 413659 h 603123"/>
              <a:gd name="connsiteX31" fmla="*/ 403776 w 607780"/>
              <a:gd name="connsiteY31" fmla="*/ 443504 h 603123"/>
              <a:gd name="connsiteX32" fmla="*/ 373785 w 607780"/>
              <a:gd name="connsiteY32" fmla="*/ 413659 h 603123"/>
              <a:gd name="connsiteX33" fmla="*/ 373785 w 607780"/>
              <a:gd name="connsiteY33" fmla="*/ 137950 h 603123"/>
              <a:gd name="connsiteX34" fmla="*/ 373785 w 607780"/>
              <a:gd name="connsiteY34" fmla="*/ 29940 h 603123"/>
              <a:gd name="connsiteX35" fmla="*/ 403776 w 607780"/>
              <a:gd name="connsiteY35" fmla="*/ 0 h 603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7780" h="603123">
                <a:moveTo>
                  <a:pt x="463685" y="261727"/>
                </a:moveTo>
                <a:lnTo>
                  <a:pt x="567938" y="261727"/>
                </a:lnTo>
                <a:cubicBezTo>
                  <a:pt x="589946" y="261727"/>
                  <a:pt x="607780" y="279531"/>
                  <a:pt x="607780" y="301597"/>
                </a:cubicBezTo>
                <a:cubicBezTo>
                  <a:pt x="607780" y="323567"/>
                  <a:pt x="589946" y="341466"/>
                  <a:pt x="567938" y="341466"/>
                </a:cubicBezTo>
                <a:lnTo>
                  <a:pt x="463685" y="341466"/>
                </a:lnTo>
                <a:close/>
                <a:moveTo>
                  <a:pt x="39956" y="261727"/>
                </a:moveTo>
                <a:lnTo>
                  <a:pt x="144165" y="261727"/>
                </a:lnTo>
                <a:lnTo>
                  <a:pt x="144165" y="341466"/>
                </a:lnTo>
                <a:lnTo>
                  <a:pt x="39956" y="341466"/>
                </a:lnTo>
                <a:cubicBezTo>
                  <a:pt x="17843" y="341466"/>
                  <a:pt x="0" y="323567"/>
                  <a:pt x="0" y="301597"/>
                </a:cubicBezTo>
                <a:cubicBezTo>
                  <a:pt x="0" y="279531"/>
                  <a:pt x="17843" y="261727"/>
                  <a:pt x="39956" y="261727"/>
                </a:cubicBezTo>
                <a:close/>
                <a:moveTo>
                  <a:pt x="303937" y="159549"/>
                </a:moveTo>
                <a:cubicBezTo>
                  <a:pt x="320458" y="159549"/>
                  <a:pt x="333845" y="172910"/>
                  <a:pt x="333845" y="189494"/>
                </a:cubicBezTo>
                <a:lnTo>
                  <a:pt x="333845" y="413701"/>
                </a:lnTo>
                <a:cubicBezTo>
                  <a:pt x="333845" y="430190"/>
                  <a:pt x="320458" y="443646"/>
                  <a:pt x="303937" y="443646"/>
                </a:cubicBezTo>
                <a:cubicBezTo>
                  <a:pt x="287322" y="443646"/>
                  <a:pt x="273935" y="430190"/>
                  <a:pt x="273935" y="413701"/>
                </a:cubicBezTo>
                <a:lnTo>
                  <a:pt x="273935" y="189494"/>
                </a:lnTo>
                <a:cubicBezTo>
                  <a:pt x="273935" y="172910"/>
                  <a:pt x="287322" y="159549"/>
                  <a:pt x="303937" y="159549"/>
                </a:cubicBezTo>
                <a:close/>
                <a:moveTo>
                  <a:pt x="204027" y="159549"/>
                </a:moveTo>
                <a:cubicBezTo>
                  <a:pt x="220623" y="159549"/>
                  <a:pt x="233994" y="172910"/>
                  <a:pt x="233994" y="189493"/>
                </a:cubicBezTo>
                <a:lnTo>
                  <a:pt x="233994" y="465246"/>
                </a:lnTo>
                <a:lnTo>
                  <a:pt x="233994" y="573179"/>
                </a:lnTo>
                <a:cubicBezTo>
                  <a:pt x="233994" y="589762"/>
                  <a:pt x="220623" y="603123"/>
                  <a:pt x="204027" y="603123"/>
                </a:cubicBezTo>
                <a:cubicBezTo>
                  <a:pt x="187526" y="603123"/>
                  <a:pt x="174155" y="589762"/>
                  <a:pt x="174155" y="573179"/>
                </a:cubicBezTo>
                <a:lnTo>
                  <a:pt x="174155" y="465246"/>
                </a:lnTo>
                <a:lnTo>
                  <a:pt x="174155" y="189493"/>
                </a:lnTo>
                <a:cubicBezTo>
                  <a:pt x="174155" y="172910"/>
                  <a:pt x="187526" y="159549"/>
                  <a:pt x="204027" y="159549"/>
                </a:cubicBezTo>
                <a:close/>
                <a:moveTo>
                  <a:pt x="403776" y="0"/>
                </a:moveTo>
                <a:cubicBezTo>
                  <a:pt x="420289" y="0"/>
                  <a:pt x="433766" y="13454"/>
                  <a:pt x="433766" y="29940"/>
                </a:cubicBezTo>
                <a:lnTo>
                  <a:pt x="433766" y="137950"/>
                </a:lnTo>
                <a:lnTo>
                  <a:pt x="433766" y="413659"/>
                </a:lnTo>
                <a:cubicBezTo>
                  <a:pt x="433766" y="430145"/>
                  <a:pt x="420289" y="443504"/>
                  <a:pt x="403776" y="443504"/>
                </a:cubicBezTo>
                <a:cubicBezTo>
                  <a:pt x="387262" y="443504"/>
                  <a:pt x="373785" y="430145"/>
                  <a:pt x="373785" y="413659"/>
                </a:cubicBezTo>
                <a:lnTo>
                  <a:pt x="373785" y="137950"/>
                </a:lnTo>
                <a:lnTo>
                  <a:pt x="373785" y="29940"/>
                </a:lnTo>
                <a:cubicBezTo>
                  <a:pt x="373785" y="13454"/>
                  <a:pt x="387262" y="0"/>
                  <a:pt x="4037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427159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6"/>
          <p:cNvSpPr/>
          <p:nvPr>
            <p:custDataLst>
              <p:tags r:id="rId1"/>
            </p:custDataLst>
          </p:nvPr>
        </p:nvSpPr>
        <p:spPr>
          <a:xfrm>
            <a:off x="2578169" y="397571"/>
            <a:ext cx="9367396" cy="3610225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-116067" y="926143"/>
            <a:ext cx="2516914" cy="1341491"/>
            <a:chOff x="-116067" y="575952"/>
            <a:chExt cx="2516914" cy="1341491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341491"/>
              <a:chOff x="-116067" y="575952"/>
              <a:chExt cx="2516914" cy="1341491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42214" cy="1341491"/>
                <a:chOff x="169200" y="1595724"/>
                <a:chExt cx="2142214" cy="2071689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42214" cy="2071689"/>
                  <a:chOff x="197436" y="1306286"/>
                  <a:chExt cx="2142214" cy="2071689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60430" y="1524285"/>
                    <a:ext cx="2079220" cy="185369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课后习题</a:t>
                    </a:r>
                    <a:r>
                      <a:rPr lang="en-US" altLang="zh-CN" sz="2400" b="1" dirty="0" smtClean="0">
                        <a:solidFill>
                          <a:schemeClr val="bg1"/>
                        </a:solidFill>
                      </a:rPr>
                      <a:t>--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军舰动画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639436" y="397571"/>
            <a:ext cx="93061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latin typeface="+mn-ea"/>
                <a:cs typeface="宋体" panose="02010600030101010101" pitchFamily="2" charset="-122"/>
              </a:rPr>
              <a:t>素材位置 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实例文件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&gt;CH06&gt;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课后习题——水上舰船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(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素材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)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latin typeface="+mn-ea"/>
                <a:cs typeface="宋体" panose="02010600030101010101" pitchFamily="2" charset="-122"/>
              </a:rPr>
              <a:t>实例位置 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实例文件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:CH06&gt;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课后习题——水上舰船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.aep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latin typeface="+mn-ea"/>
                <a:cs typeface="宋体" panose="02010600030101010101" pitchFamily="2" charset="-122"/>
              </a:rPr>
              <a:t>练习目标 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案例通过运用仿制图章功能，可将案例中大量海洋中添加各种路径动画，从而更加熟练的掌握路径的实际应用。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latin typeface="+mn-ea"/>
                <a:cs typeface="宋体" panose="02010600030101010101" pitchFamily="2" charset="-122"/>
              </a:rPr>
              <a:t>难易指数 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★★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使用的素材如图</a:t>
            </a:r>
            <a:r>
              <a:rPr lang="en-US" altLang="zh-CN" sz="2400" kern="100" dirty="0">
                <a:latin typeface="+mn-ea"/>
                <a:cs typeface="宋体" panose="02010600030101010101" pitchFamily="2" charset="-122"/>
              </a:rPr>
              <a:t>6-75</a:t>
            </a:r>
            <a:r>
              <a:rPr lang="zh-CN" altLang="zh-CN" sz="2400" kern="100" dirty="0">
                <a:latin typeface="+mn-ea"/>
                <a:cs typeface="宋体" panose="02010600030101010101" pitchFamily="2" charset="-122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80691" y="4190365"/>
            <a:ext cx="3831394" cy="246335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6765753" y="4914211"/>
            <a:ext cx="105349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6-75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4097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067" y="926143"/>
            <a:ext cx="2516914" cy="1341491"/>
            <a:chOff x="-116067" y="575952"/>
            <a:chExt cx="2516914" cy="1341491"/>
          </a:xfrm>
        </p:grpSpPr>
        <p:grpSp>
          <p:nvGrpSpPr>
            <p:cNvPr id="3" name="组合 2"/>
            <p:cNvGrpSpPr/>
            <p:nvPr/>
          </p:nvGrpSpPr>
          <p:grpSpPr>
            <a:xfrm>
              <a:off x="-116067" y="575952"/>
              <a:ext cx="2516914" cy="1341491"/>
              <a:chOff x="-116067" y="575952"/>
              <a:chExt cx="2516914" cy="1341491"/>
            </a:xfrm>
          </p:grpSpPr>
          <p:sp>
            <p:nvSpPr>
              <p:cNvPr id="5" name="等腰三角形 4"/>
              <p:cNvSpPr/>
              <p:nvPr/>
            </p:nvSpPr>
            <p:spPr>
              <a:xfrm rot="16200000">
                <a:off x="2234505" y="1063544"/>
                <a:ext cx="191717" cy="1409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5959" y="575952"/>
                <a:ext cx="2142214" cy="1341491"/>
                <a:chOff x="169200" y="1595724"/>
                <a:chExt cx="2142214" cy="2071689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69200" y="1595724"/>
                  <a:ext cx="2142214" cy="2071689"/>
                  <a:chOff x="197436" y="1306286"/>
                  <a:chExt cx="2142214" cy="2071689"/>
                </a:xfrm>
              </p:grpSpPr>
              <p:sp>
                <p:nvSpPr>
                  <p:cNvPr id="10" name="矩形: 圆角 41"/>
                  <p:cNvSpPr/>
                  <p:nvPr/>
                </p:nvSpPr>
                <p:spPr>
                  <a:xfrm>
                    <a:off x="197436" y="1306286"/>
                    <a:ext cx="2080947" cy="1649888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60430" y="1524285"/>
                    <a:ext cx="2079220" cy="185369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课后习题</a:t>
                    </a:r>
                    <a:r>
                      <a:rPr lang="en-US" altLang="zh-CN" sz="2400" b="1" dirty="0" smtClean="0">
                        <a:solidFill>
                          <a:schemeClr val="bg1"/>
                        </a:solidFill>
                      </a:rPr>
                      <a:t>--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军舰动画</a:t>
                    </a:r>
                    <a:endParaRPr lang="zh-CN" altLang="zh-CN" sz="2400" b="1" dirty="0">
                      <a:solidFill>
                        <a:schemeClr val="bg1"/>
                      </a:solidFill>
                    </a:endParaRPr>
                  </a:p>
                  <a:p>
                    <a:endParaRPr lang="zh-CN" altLang="zh-CN" sz="2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427903" y="1628724"/>
                  <a:ext cx="1608871" cy="4181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0"/>
                    </a:spcAft>
                  </a:pPr>
                  <a:endPara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-116067" y="708223"/>
                <a:ext cx="2327480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1300"/>
                  </a:spcBef>
                  <a:spcAft>
                    <a:spcPts val="0"/>
                  </a:spcAft>
                </a:pPr>
                <a:endParaRPr lang="zh-CN" altLang="zh-CN" sz="3600" b="1" kern="1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5620" y="596248"/>
              <a:ext cx="1902081" cy="4234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zh-CN" altLang="zh-CN" sz="16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692649" y="185689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519930" algn="l"/>
              </a:tabLs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过程提示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92649" y="1021523"/>
            <a:ext cx="92918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：启动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After Effects 2022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，导入学习资源中的“实例文件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&gt;CH06&gt;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课后习题——水上舰船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.aep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”文件，然后在“项目”面板中双击“水上舰船”加载该合成。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：使用“仿制图章工具”，将水面任意一宿舰船在画面中空闲的海面出复制一份，并为该图层中“仿制”下的“路径”设置动画关键帧。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步骤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：调整该图层仿制图章中的“仿制时间偏移”的参数，以及“变换”下的“位置”“比例”等的参数，让复制出来的舰船与其原始形态有更大的差别。并且让远处的海面更加丰富，具体效果可以自行发挥。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399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6"/>
          <p:cNvSpPr/>
          <p:nvPr>
            <p:custDataLst>
              <p:tags r:id="rId2"/>
            </p:custDataLst>
          </p:nvPr>
        </p:nvSpPr>
        <p:spPr>
          <a:xfrm>
            <a:off x="2645848" y="369099"/>
            <a:ext cx="9193226" cy="4074565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9200" y="1595724"/>
            <a:ext cx="2250150" cy="1127739"/>
            <a:chOff x="169200" y="1595724"/>
            <a:chExt cx="2250150" cy="1127739"/>
          </a:xfrm>
        </p:grpSpPr>
        <p:grpSp>
          <p:nvGrpSpPr>
            <p:cNvPr id="8" name="组合 7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42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8" name="等腰三角形 47"/>
            <p:cNvSpPr/>
            <p:nvPr/>
          </p:nvSpPr>
          <p:spPr>
            <a:xfrm rot="16200000">
              <a:off x="2253008" y="2184970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51520" y="1648811"/>
              <a:ext cx="16088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书法动画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726058" y="465352"/>
            <a:ext cx="89686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素材位置 </a:t>
            </a:r>
            <a:r>
              <a:rPr lang="zh-CN" altLang="zh-CN" sz="2800" dirty="0">
                <a:latin typeface="+mn-ea"/>
              </a:rPr>
              <a:t>实例文件</a:t>
            </a:r>
            <a:r>
              <a:rPr lang="en-US" altLang="zh-CN" sz="2800" dirty="0">
                <a:latin typeface="+mn-ea"/>
              </a:rPr>
              <a:t>&gt;CH06&gt;</a:t>
            </a:r>
            <a:r>
              <a:rPr lang="zh-CN" altLang="zh-CN" sz="2800" dirty="0">
                <a:latin typeface="+mn-ea"/>
              </a:rPr>
              <a:t>课堂案例——水墨风文字</a:t>
            </a:r>
            <a:r>
              <a:rPr lang="en-US" altLang="zh-CN" sz="2800" dirty="0">
                <a:latin typeface="+mn-ea"/>
              </a:rPr>
              <a:t>&gt;(</a:t>
            </a:r>
            <a:r>
              <a:rPr lang="zh-CN" altLang="zh-CN" sz="2800" dirty="0">
                <a:latin typeface="+mn-ea"/>
              </a:rPr>
              <a:t>素材</a:t>
            </a:r>
            <a:r>
              <a:rPr lang="en-US" altLang="zh-CN" sz="2800" dirty="0">
                <a:latin typeface="+mn-ea"/>
              </a:rPr>
              <a:t>)</a:t>
            </a:r>
            <a:endParaRPr lang="zh-CN" altLang="zh-CN" sz="2800" dirty="0">
              <a:latin typeface="+mn-ea"/>
            </a:endParaRPr>
          </a:p>
          <a:p>
            <a:r>
              <a:rPr lang="zh-CN" altLang="zh-CN" sz="2800" b="1" dirty="0">
                <a:latin typeface="+mn-ea"/>
              </a:rPr>
              <a:t>实例位置 </a:t>
            </a:r>
            <a:r>
              <a:rPr lang="zh-CN" altLang="zh-CN" sz="2800" dirty="0">
                <a:latin typeface="+mn-ea"/>
              </a:rPr>
              <a:t>实例文件</a:t>
            </a:r>
            <a:r>
              <a:rPr lang="en-US" altLang="zh-CN" sz="2800" dirty="0">
                <a:latin typeface="+mn-ea"/>
              </a:rPr>
              <a:t>&gt;CH06&gt;</a:t>
            </a:r>
            <a:r>
              <a:rPr lang="zh-CN" altLang="zh-CN" sz="2800" dirty="0">
                <a:latin typeface="+mn-ea"/>
              </a:rPr>
              <a:t>课堂案例——水墨风文字</a:t>
            </a:r>
            <a:r>
              <a:rPr lang="en-US" altLang="zh-CN" sz="2800" dirty="0">
                <a:latin typeface="+mn-ea"/>
              </a:rPr>
              <a:t>.aep</a:t>
            </a:r>
            <a:endParaRPr lang="zh-CN" altLang="zh-CN" sz="2800" dirty="0">
              <a:latin typeface="+mn-ea"/>
            </a:endParaRPr>
          </a:p>
          <a:p>
            <a:r>
              <a:rPr lang="zh-CN" altLang="zh-CN" sz="2800" b="1" dirty="0">
                <a:latin typeface="+mn-ea"/>
              </a:rPr>
              <a:t>案例描述 </a:t>
            </a:r>
            <a:r>
              <a:rPr lang="zh-CN" altLang="zh-CN" sz="2800" dirty="0">
                <a:latin typeface="+mn-ea"/>
              </a:rPr>
              <a:t>初步了解绘画工具后，首先最先应用的便是使用“画笔工具”制作文字，在各种片头、水墨画等领域中，此功能也是有着非常广泛的应用，不仅展示效果好，而且可以完全以自己想要的方式去呈现文字，是一种需要熟练掌握的工具，制作效果图如图</a:t>
            </a:r>
            <a:r>
              <a:rPr lang="en-US" altLang="zh-CN" sz="2800" dirty="0">
                <a:latin typeface="+mn-ea"/>
              </a:rPr>
              <a:t>6-4</a:t>
            </a:r>
            <a:r>
              <a:rPr lang="zh-CN" altLang="zh-CN" sz="2800" dirty="0">
                <a:latin typeface="+mn-ea"/>
              </a:rPr>
              <a:t>所示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11" name="图片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26058" y="4819582"/>
            <a:ext cx="6337731" cy="15651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9176261" y="5235959"/>
            <a:ext cx="89800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6-4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625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51"/>
          <p:cNvSpPr/>
          <p:nvPr/>
        </p:nvSpPr>
        <p:spPr>
          <a:xfrm>
            <a:off x="425594" y="568761"/>
            <a:ext cx="11126257" cy="80955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1793" y="769807"/>
            <a:ext cx="11072138" cy="478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本  章  总  结</a:t>
            </a:r>
          </a:p>
        </p:txBody>
      </p:sp>
      <p:sp>
        <p:nvSpPr>
          <p:cNvPr id="57" name="圆角矩形 6"/>
          <p:cNvSpPr/>
          <p:nvPr>
            <p:custDataLst>
              <p:tags r:id="rId2"/>
            </p:custDataLst>
          </p:nvPr>
        </p:nvSpPr>
        <p:spPr>
          <a:xfrm>
            <a:off x="501792" y="1579364"/>
            <a:ext cx="11072139" cy="5074633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/>
          </a:p>
        </p:txBody>
      </p:sp>
      <p:sp>
        <p:nvSpPr>
          <p:cNvPr id="59" name="quotation-mark_32371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595001" y="2197484"/>
            <a:ext cx="559824" cy="519585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 dirty="0"/>
          </a:p>
        </p:txBody>
      </p:sp>
      <p:sp>
        <p:nvSpPr>
          <p:cNvPr id="60" name="quotation-mark_32371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 rot="10800000">
            <a:off x="10969369" y="5428534"/>
            <a:ext cx="464063" cy="430818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248034" y="1821905"/>
            <a:ext cx="98145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在</a:t>
            </a:r>
            <a:r>
              <a:rPr lang="en-US" altLang="zh-CN" sz="2800" dirty="0"/>
              <a:t>After Effects</a:t>
            </a:r>
            <a:r>
              <a:rPr lang="zh-CN" altLang="zh-CN" sz="2800" dirty="0"/>
              <a:t>的使用过程中，尤其是</a:t>
            </a:r>
            <a:r>
              <a:rPr lang="en-US" altLang="zh-CN" sz="2800" dirty="0"/>
              <a:t>2022</a:t>
            </a:r>
            <a:r>
              <a:rPr lang="zh-CN" altLang="zh-CN" sz="2800" dirty="0"/>
              <a:t>更新后，不是很复杂的图案和文字的绘画要求都可以在</a:t>
            </a:r>
            <a:r>
              <a:rPr lang="en-US" altLang="zh-CN" sz="2800" dirty="0"/>
              <a:t>After Effects</a:t>
            </a:r>
            <a:r>
              <a:rPr lang="zh-CN" altLang="zh-CN" sz="2800" dirty="0"/>
              <a:t>里完成，大大的减少的其他工作量。另外在日常工作中，绘画与形状工具的使用都很常见。</a:t>
            </a:r>
          </a:p>
          <a:p>
            <a:r>
              <a:rPr lang="zh-CN" altLang="zh-CN" sz="2800" dirty="0"/>
              <a:t>在以水墨风格的作业为代表的</a:t>
            </a:r>
            <a:r>
              <a:rPr lang="en-US" altLang="zh-CN" sz="2800" dirty="0"/>
              <a:t>After Effects</a:t>
            </a:r>
            <a:r>
              <a:rPr lang="zh-CN" altLang="zh-CN" sz="2800" dirty="0"/>
              <a:t>操作中，尤其对绘画和形状工具的应用最为常见，包括笔刷，水墨路径，书法字等等，使用本章中的工具可以大大减少制作时间且呈现出更好的效果。</a:t>
            </a:r>
          </a:p>
          <a:p>
            <a:r>
              <a:rPr lang="zh-CN" altLang="zh-CN" sz="2800" dirty="0"/>
              <a:t>熟练掌握本章内容，并多加练习，尤其是案例中可以多加入自己的想法尽情的去创作，充分掌握后可作出更加令人满意的作品</a:t>
            </a:r>
            <a:r>
              <a:rPr lang="zh-CN" altLang="zh-CN" sz="2800" dirty="0" smtClean="0"/>
              <a:t>。</a:t>
            </a:r>
            <a:endParaRPr lang="zh-CN" altLang="zh-CN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9827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6"/>
          <p:cNvSpPr/>
          <p:nvPr>
            <p:custDataLst>
              <p:tags r:id="rId2"/>
            </p:custDataLst>
          </p:nvPr>
        </p:nvSpPr>
        <p:spPr>
          <a:xfrm>
            <a:off x="2624200" y="926432"/>
            <a:ext cx="9455504" cy="1977189"/>
          </a:xfrm>
          <a:prstGeom prst="roundRect">
            <a:avLst>
              <a:gd name="adj" fmla="val 9045"/>
            </a:avLst>
          </a:prstGeom>
          <a:solidFill>
            <a:schemeClr val="bg2"/>
          </a:solidFill>
          <a:ln>
            <a:noFill/>
          </a:ln>
          <a:effectLst>
            <a:outerShdw blurRad="304800" dist="38100" dir="2700000" sx="99000" sy="99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2986" y="157608"/>
            <a:ext cx="18325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任务实施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41321" y="926432"/>
            <a:ext cx="9081709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01</a:t>
            </a:r>
            <a:r>
              <a:rPr lang="zh-CN" altLang="zh-CN" sz="2400" dirty="0">
                <a:latin typeface="+mn-ea"/>
              </a:rPr>
              <a:t>：启动</a:t>
            </a:r>
            <a:r>
              <a:rPr lang="en-US" altLang="zh-CN" sz="2400" dirty="0">
                <a:latin typeface="+mn-ea"/>
              </a:rPr>
              <a:t>After Effects 2022</a:t>
            </a:r>
            <a:r>
              <a:rPr lang="zh-CN" altLang="zh-CN" sz="2400" dirty="0">
                <a:latin typeface="+mn-ea"/>
              </a:rPr>
              <a:t>，导入学习资源中的“实例文件</a:t>
            </a:r>
            <a:r>
              <a:rPr lang="en-US" altLang="zh-CN" sz="2400" dirty="0">
                <a:latin typeface="+mn-ea"/>
              </a:rPr>
              <a:t>&gt;CH06&gt;</a:t>
            </a:r>
            <a:r>
              <a:rPr lang="zh-CN" altLang="zh-CN" sz="2400" dirty="0">
                <a:latin typeface="+mn-ea"/>
              </a:rPr>
              <a:t>课堂案例——水墨风文字</a:t>
            </a:r>
            <a:r>
              <a:rPr lang="en-US" altLang="zh-CN" sz="2400" dirty="0">
                <a:latin typeface="+mn-ea"/>
              </a:rPr>
              <a:t>.aep</a:t>
            </a:r>
            <a:r>
              <a:rPr lang="zh-CN" altLang="zh-CN" sz="2400" dirty="0">
                <a:latin typeface="+mn-ea"/>
              </a:rPr>
              <a:t>”文件，然后在“项目”面板中双击“水墨风文字”加载该合成，如图</a:t>
            </a:r>
            <a:r>
              <a:rPr lang="en-US" altLang="zh-CN" sz="2400" dirty="0">
                <a:latin typeface="+mn-ea"/>
              </a:rPr>
              <a:t>6-5</a:t>
            </a:r>
            <a:r>
              <a:rPr lang="zh-CN" altLang="zh-CN" sz="2400" dirty="0">
                <a:latin typeface="+mn-ea"/>
              </a:rPr>
              <a:t>所示</a:t>
            </a:r>
            <a:r>
              <a:rPr lang="zh-CN" altLang="zh-CN" sz="2400" dirty="0" smtClean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9200" y="986128"/>
            <a:ext cx="2250150" cy="1127739"/>
            <a:chOff x="169200" y="1595724"/>
            <a:chExt cx="2250150" cy="1127739"/>
          </a:xfrm>
        </p:grpSpPr>
        <p:grpSp>
          <p:nvGrpSpPr>
            <p:cNvPr id="14" name="组合 13"/>
            <p:cNvGrpSpPr/>
            <p:nvPr/>
          </p:nvGrpSpPr>
          <p:grpSpPr>
            <a:xfrm>
              <a:off x="169200" y="1595724"/>
              <a:ext cx="2080947" cy="1127739"/>
              <a:chOff x="197436" y="1306286"/>
              <a:chExt cx="2080947" cy="1127739"/>
            </a:xfrm>
          </p:grpSpPr>
          <p:sp>
            <p:nvSpPr>
              <p:cNvPr id="17" name="矩形: 圆角 41"/>
              <p:cNvSpPr/>
              <p:nvPr/>
            </p:nvSpPr>
            <p:spPr>
              <a:xfrm>
                <a:off x="197436" y="1306286"/>
                <a:ext cx="2080947" cy="112773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457866" y="1427982"/>
                <a:ext cx="1466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等腰三角形 14"/>
            <p:cNvSpPr/>
            <p:nvPr/>
          </p:nvSpPr>
          <p:spPr>
            <a:xfrm rot="16200000">
              <a:off x="2253008" y="2184970"/>
              <a:ext cx="191717" cy="1409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51520" y="1648811"/>
              <a:ext cx="16088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课堂案例—</a:t>
              </a:r>
              <a:r>
                <a:rPr lang="zh-CN" altLang="zh-CN" sz="2000" b="1" kern="100" dirty="0" smtClean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—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+mn-ea"/>
                  <a:cs typeface="宋体" panose="02010600030101010101" pitchFamily="2" charset="-122"/>
                </a:rPr>
                <a:t>书法动画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25" name="图片 2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1320" y="3223125"/>
            <a:ext cx="5295952" cy="24557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8037272" y="4028656"/>
            <a:ext cx="89800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6-5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139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BkYmQ4ODUyMzM0NjY3ODk5ZDU1YmE3MTljNTEyYz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752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5811023622044,&quot;left&quot;:426.5033858267717,&quot;top&quot;:68.72094488188976,&quot;width&quot;:371.1788188976377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5811023622044,&quot;left&quot;:426.5033858267717,&quot;top&quot;:68.72094488188976,&quot;width&quot;:371.17881889763777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5811023622044,&quot;left&quot;:426.5033858267717,&quot;top&quot;:68.72094488188976,&quot;width&quot;:371.17881889763777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5811023622044,&quot;left&quot;:426.5033858267717,&quot;top&quot;:68.72094488188976,&quot;width&quot;:371.17881889763777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5811023622044,&quot;left&quot;:426.5033858267717,&quot;top&quot;:68.72094488188976,&quot;width&quot;:371.1788188976377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752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5811023622044,&quot;left&quot;:426.5033858267717,&quot;top&quot;:68.72094488188976,&quot;width&quot;:371.17881889763777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5811023622044,&quot;left&quot;:426.5033858267717,&quot;top&quot;:68.72094488188976,&quot;width&quot;:371.17881889763777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5811023622044,&quot;left&quot;:426.5033858267717,&quot;top&quot;:68.72094488188976,&quot;width&quot;:371.17881889763777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5811023622044,&quot;left&quot;:426.5033858267717,&quot;top&quot;:68.72094488188976,&quot;width&quot;:371.17881889763777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752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752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752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752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752;#48750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752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752;#48750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4.6182677165354,&quot;left&quot;:39.51094488188976,&quot;top&quot;:107.88173228346457,&quot;width&quot;:890.9189763779528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752;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4A7A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9221</Words>
  <Application>Microsoft Office PowerPoint</Application>
  <PresentationFormat>宽屏</PresentationFormat>
  <Paragraphs>414</Paragraphs>
  <Slides>80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7" baseType="lpstr">
      <vt:lpstr>等线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2022-12-20T13:09:00Z</dcterms:created>
  <dcterms:modified xsi:type="dcterms:W3CDTF">2024-06-06T02:26:15Z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6EB8C865D0F54AFD95AA1B19AC70CFFA_12</vt:lpwstr>
  </property>
  <property fmtid="{D5CDD505-2E9C-101B-9397-08002B2CF9AE}" pid="3" name="KSOProductBuildVer">
    <vt:lpwstr>2052-12.1.0.16729</vt:lpwstr>
  </property>
</Properties>
</file>